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6" r:id="rId2"/>
    <p:sldId id="394" r:id="rId3"/>
    <p:sldId id="374" r:id="rId4"/>
    <p:sldId id="328" r:id="rId5"/>
    <p:sldId id="414" r:id="rId6"/>
    <p:sldId id="411" r:id="rId7"/>
    <p:sldId id="416" r:id="rId8"/>
    <p:sldId id="426" r:id="rId9"/>
    <p:sldId id="415" r:id="rId10"/>
    <p:sldId id="385" r:id="rId11"/>
    <p:sldId id="362" r:id="rId12"/>
    <p:sldId id="413" r:id="rId13"/>
    <p:sldId id="405" r:id="rId14"/>
    <p:sldId id="406" r:id="rId15"/>
    <p:sldId id="404" r:id="rId16"/>
    <p:sldId id="361" r:id="rId17"/>
    <p:sldId id="424" r:id="rId18"/>
    <p:sldId id="407" r:id="rId19"/>
    <p:sldId id="408" r:id="rId20"/>
    <p:sldId id="412" r:id="rId21"/>
    <p:sldId id="418" r:id="rId22"/>
    <p:sldId id="427" r:id="rId23"/>
    <p:sldId id="429" r:id="rId24"/>
    <p:sldId id="409" r:id="rId25"/>
    <p:sldId id="422" r:id="rId26"/>
    <p:sldId id="430" r:id="rId27"/>
    <p:sldId id="431" r:id="rId28"/>
    <p:sldId id="352" r:id="rId29"/>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F81BD"/>
    <a:srgbClr val="FFC000"/>
    <a:srgbClr val="0000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79" autoAdjust="0"/>
    <p:restoredTop sz="58725" autoAdjust="0"/>
  </p:normalViewPr>
  <p:slideViewPr>
    <p:cSldViewPr>
      <p:cViewPr varScale="1">
        <p:scale>
          <a:sx n="47" d="100"/>
          <a:sy n="47" d="100"/>
        </p:scale>
        <p:origin x="900" y="36"/>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700BB-2E00-4F06-B0D7-4BD6A923CBB7}" type="doc">
      <dgm:prSet loTypeId="urn:microsoft.com/office/officeart/2005/8/layout/process2" loCatId="process" qsTypeId="urn:microsoft.com/office/officeart/2005/8/quickstyle/simple4" qsCatId="simple" csTypeId="urn:microsoft.com/office/officeart/2005/8/colors/colorful5" csCatId="colorful" phldr="1"/>
      <dgm:spPr/>
    </dgm:pt>
    <dgm:pt modelId="{AD42D0CA-A637-4F27-B68F-6F7438BFDEE7}">
      <dgm:prSet phldrT="[Texto]" custT="1"/>
      <dgm:spPr/>
      <dgm:t>
        <a:bodyPr/>
        <a:lstStyle/>
        <a:p>
          <a:pPr algn="ctr"/>
          <a:r>
            <a:rPr lang="es-CL" sz="2800" b="0" dirty="0" smtClean="0"/>
            <a:t>Analizar</a:t>
          </a:r>
          <a:endParaRPr lang="es-CL" sz="2800" b="0" dirty="0"/>
        </a:p>
      </dgm:t>
    </dgm:pt>
    <dgm:pt modelId="{1F4D7432-8ED0-4790-8D6D-67D2738273D7}" type="parTrans" cxnId="{C8854AB0-E7CF-46AF-923B-F2A289CE2486}">
      <dgm:prSet/>
      <dgm:spPr/>
      <dgm:t>
        <a:bodyPr/>
        <a:lstStyle/>
        <a:p>
          <a:pPr algn="ctr"/>
          <a:endParaRPr lang="es-CL" sz="2800" b="0"/>
        </a:p>
      </dgm:t>
    </dgm:pt>
    <dgm:pt modelId="{3B55D1E7-5F72-48FE-8A6D-573D36A28C13}" type="sibTrans" cxnId="{C8854AB0-E7CF-46AF-923B-F2A289CE2486}">
      <dgm:prSet custT="1"/>
      <dgm:spPr/>
      <dgm:t>
        <a:bodyPr/>
        <a:lstStyle/>
        <a:p>
          <a:pPr algn="ctr"/>
          <a:endParaRPr lang="es-CL" sz="1200" b="0"/>
        </a:p>
      </dgm:t>
    </dgm:pt>
    <dgm:pt modelId="{86ACC30E-1B1C-4BEF-A066-E00EB62B5D30}">
      <dgm:prSet phldrT="[Texto]" custT="1"/>
      <dgm:spPr/>
      <dgm:t>
        <a:bodyPr/>
        <a:lstStyle/>
        <a:p>
          <a:pPr algn="ctr"/>
          <a:r>
            <a:rPr lang="es-CL" sz="2800" b="0" dirty="0" smtClean="0"/>
            <a:t>Diseñar</a:t>
          </a:r>
          <a:endParaRPr lang="es-CL" sz="2800" b="0" dirty="0"/>
        </a:p>
      </dgm:t>
    </dgm:pt>
    <dgm:pt modelId="{947B31BD-3380-4111-8DAC-21DFC0BCBBC9}" type="parTrans" cxnId="{6F04C557-D03B-4B3B-991C-748DCDE0E4C5}">
      <dgm:prSet/>
      <dgm:spPr/>
      <dgm:t>
        <a:bodyPr/>
        <a:lstStyle/>
        <a:p>
          <a:pPr algn="ctr"/>
          <a:endParaRPr lang="es-CL" sz="2800" b="0"/>
        </a:p>
      </dgm:t>
    </dgm:pt>
    <dgm:pt modelId="{D2C5E4FF-332F-4A3C-8AE9-53D1B651AF43}" type="sibTrans" cxnId="{6F04C557-D03B-4B3B-991C-748DCDE0E4C5}">
      <dgm:prSet custT="1"/>
      <dgm:spPr/>
      <dgm:t>
        <a:bodyPr/>
        <a:lstStyle/>
        <a:p>
          <a:pPr algn="ctr"/>
          <a:endParaRPr lang="es-CL" sz="1200" b="0"/>
        </a:p>
      </dgm:t>
    </dgm:pt>
    <dgm:pt modelId="{FE20A289-75B4-4AE5-8D0E-4476E4E6B539}">
      <dgm:prSet phldrT="[Texto]" custT="1"/>
      <dgm:spPr>
        <a:solidFill>
          <a:schemeClr val="bg1">
            <a:lumMod val="75000"/>
          </a:schemeClr>
        </a:solidFill>
      </dgm:spPr>
      <dgm:t>
        <a:bodyPr/>
        <a:lstStyle/>
        <a:p>
          <a:pPr algn="ctr"/>
          <a:r>
            <a:rPr lang="es-CL" sz="2800" b="0" dirty="0" smtClean="0"/>
            <a:t>Codificar</a:t>
          </a:r>
          <a:endParaRPr lang="es-CL" sz="2800" b="0" dirty="0"/>
        </a:p>
      </dgm:t>
    </dgm:pt>
    <dgm:pt modelId="{F3B51332-3611-4EA5-BFEC-651F5BC7A609}" type="parTrans" cxnId="{1F3D59C6-D177-4F26-9E42-02BF9078BE7E}">
      <dgm:prSet/>
      <dgm:spPr/>
      <dgm:t>
        <a:bodyPr/>
        <a:lstStyle/>
        <a:p>
          <a:pPr algn="ctr"/>
          <a:endParaRPr lang="es-CL" sz="2800" b="0"/>
        </a:p>
      </dgm:t>
    </dgm:pt>
    <dgm:pt modelId="{F0603E09-F8F0-4C92-842E-816FACE14F4F}" type="sibTrans" cxnId="{1F3D59C6-D177-4F26-9E42-02BF9078BE7E}">
      <dgm:prSet custT="1"/>
      <dgm:spPr/>
      <dgm:t>
        <a:bodyPr/>
        <a:lstStyle/>
        <a:p>
          <a:pPr algn="ctr"/>
          <a:endParaRPr lang="es-CL" sz="1200" b="0"/>
        </a:p>
      </dgm:t>
    </dgm:pt>
    <dgm:pt modelId="{5408A343-20E9-444F-818E-D6C448D716D1}">
      <dgm:prSet custT="1"/>
      <dgm:spPr>
        <a:solidFill>
          <a:schemeClr val="bg1">
            <a:lumMod val="75000"/>
          </a:schemeClr>
        </a:solidFill>
      </dgm:spPr>
      <dgm:t>
        <a:bodyPr/>
        <a:lstStyle/>
        <a:p>
          <a:pPr algn="ctr"/>
          <a:r>
            <a:rPr lang="es-CL" sz="2800" b="0" dirty="0" smtClean="0"/>
            <a:t>Mantener</a:t>
          </a:r>
          <a:endParaRPr lang="es-CL" sz="2800" b="0" dirty="0"/>
        </a:p>
      </dgm:t>
    </dgm:pt>
    <dgm:pt modelId="{D215FAD4-BD87-4B22-B2FB-3B1CFC95A812}" type="parTrans" cxnId="{A0288513-55B4-43E8-8CBD-3C6D74AA0191}">
      <dgm:prSet/>
      <dgm:spPr/>
      <dgm:t>
        <a:bodyPr/>
        <a:lstStyle/>
        <a:p>
          <a:pPr algn="ctr"/>
          <a:endParaRPr lang="es-CL" sz="2800" b="0"/>
        </a:p>
      </dgm:t>
    </dgm:pt>
    <dgm:pt modelId="{AED93D13-84E8-4F66-AC15-0D0F7AB065AE}" type="sibTrans" cxnId="{A0288513-55B4-43E8-8CBD-3C6D74AA0191}">
      <dgm:prSet/>
      <dgm:spPr/>
      <dgm:t>
        <a:bodyPr/>
        <a:lstStyle/>
        <a:p>
          <a:pPr algn="ctr"/>
          <a:endParaRPr lang="es-CL" sz="2800" b="0"/>
        </a:p>
      </dgm:t>
    </dgm:pt>
    <dgm:pt modelId="{8A3E3C51-053C-46C8-B143-85BE6952E8A5}">
      <dgm:prSet custT="1"/>
      <dgm:spPr>
        <a:solidFill>
          <a:schemeClr val="bg1">
            <a:lumMod val="75000"/>
          </a:schemeClr>
        </a:solidFill>
      </dgm:spPr>
      <dgm:t>
        <a:bodyPr/>
        <a:lstStyle/>
        <a:p>
          <a:pPr algn="ctr"/>
          <a:r>
            <a:rPr lang="es-CL" sz="2800" b="0" dirty="0" smtClean="0"/>
            <a:t>Probar</a:t>
          </a:r>
          <a:endParaRPr lang="es-CL" sz="2800" b="0" dirty="0"/>
        </a:p>
      </dgm:t>
    </dgm:pt>
    <dgm:pt modelId="{2D5FE8E9-A969-4357-8189-36A37DD0ECA3}" type="parTrans" cxnId="{71983C68-F6D6-4449-8936-CC773E91CC1D}">
      <dgm:prSet/>
      <dgm:spPr/>
      <dgm:t>
        <a:bodyPr/>
        <a:lstStyle/>
        <a:p>
          <a:pPr algn="ctr"/>
          <a:endParaRPr lang="es-CL" sz="2800" b="0"/>
        </a:p>
      </dgm:t>
    </dgm:pt>
    <dgm:pt modelId="{8074CC16-37CA-449F-94A9-88A51611DC47}" type="sibTrans" cxnId="{71983C68-F6D6-4449-8936-CC773E91CC1D}">
      <dgm:prSet custT="1"/>
      <dgm:spPr/>
      <dgm:t>
        <a:bodyPr/>
        <a:lstStyle/>
        <a:p>
          <a:pPr algn="ctr"/>
          <a:endParaRPr lang="es-CL" sz="1200" b="0"/>
        </a:p>
      </dgm:t>
    </dgm:pt>
    <dgm:pt modelId="{0ED85664-5D7E-4EF2-9882-877CEE531D75}" type="pres">
      <dgm:prSet presAssocID="{44B700BB-2E00-4F06-B0D7-4BD6A923CBB7}" presName="linearFlow" presStyleCnt="0">
        <dgm:presLayoutVars>
          <dgm:resizeHandles val="exact"/>
        </dgm:presLayoutVars>
      </dgm:prSet>
      <dgm:spPr/>
    </dgm:pt>
    <dgm:pt modelId="{2A953CEA-987D-48CA-8EB9-7C94116CB505}" type="pres">
      <dgm:prSet presAssocID="{AD42D0CA-A637-4F27-B68F-6F7438BFDEE7}" presName="node" presStyleLbl="node1" presStyleIdx="0" presStyleCnt="5" custScaleX="131192">
        <dgm:presLayoutVars>
          <dgm:bulletEnabled val="1"/>
        </dgm:presLayoutVars>
      </dgm:prSet>
      <dgm:spPr/>
      <dgm:t>
        <a:bodyPr/>
        <a:lstStyle/>
        <a:p>
          <a:endParaRPr lang="es-CL"/>
        </a:p>
      </dgm:t>
    </dgm:pt>
    <dgm:pt modelId="{3C43D3ED-E5F7-4F2A-AE9A-13DD24E1AB4F}" type="pres">
      <dgm:prSet presAssocID="{3B55D1E7-5F72-48FE-8A6D-573D36A28C13}" presName="sibTrans" presStyleLbl="sibTrans2D1" presStyleIdx="0" presStyleCnt="4"/>
      <dgm:spPr/>
      <dgm:t>
        <a:bodyPr/>
        <a:lstStyle/>
        <a:p>
          <a:endParaRPr lang="es-CL"/>
        </a:p>
      </dgm:t>
    </dgm:pt>
    <dgm:pt modelId="{058F6408-0A44-4080-BD00-EE049997775F}" type="pres">
      <dgm:prSet presAssocID="{3B55D1E7-5F72-48FE-8A6D-573D36A28C13}" presName="connectorText" presStyleLbl="sibTrans2D1" presStyleIdx="0" presStyleCnt="4"/>
      <dgm:spPr/>
      <dgm:t>
        <a:bodyPr/>
        <a:lstStyle/>
        <a:p>
          <a:endParaRPr lang="es-CL"/>
        </a:p>
      </dgm:t>
    </dgm:pt>
    <dgm:pt modelId="{C5FABDBF-9D47-48DF-936B-9FA93FFF2EDA}" type="pres">
      <dgm:prSet presAssocID="{86ACC30E-1B1C-4BEF-A066-E00EB62B5D30}" presName="node" presStyleLbl="node1" presStyleIdx="1" presStyleCnt="5" custScaleX="131192">
        <dgm:presLayoutVars>
          <dgm:bulletEnabled val="1"/>
        </dgm:presLayoutVars>
      </dgm:prSet>
      <dgm:spPr/>
      <dgm:t>
        <a:bodyPr/>
        <a:lstStyle/>
        <a:p>
          <a:endParaRPr lang="es-CL"/>
        </a:p>
      </dgm:t>
    </dgm:pt>
    <dgm:pt modelId="{5B700725-729D-42C7-9F95-7A7FDA2FA41D}" type="pres">
      <dgm:prSet presAssocID="{D2C5E4FF-332F-4A3C-8AE9-53D1B651AF43}" presName="sibTrans" presStyleLbl="sibTrans2D1" presStyleIdx="1" presStyleCnt="4"/>
      <dgm:spPr/>
      <dgm:t>
        <a:bodyPr/>
        <a:lstStyle/>
        <a:p>
          <a:endParaRPr lang="es-CL"/>
        </a:p>
      </dgm:t>
    </dgm:pt>
    <dgm:pt modelId="{C1071A63-FE75-4A03-A891-46F75B5C1F69}" type="pres">
      <dgm:prSet presAssocID="{D2C5E4FF-332F-4A3C-8AE9-53D1B651AF43}" presName="connectorText" presStyleLbl="sibTrans2D1" presStyleIdx="1" presStyleCnt="4"/>
      <dgm:spPr/>
      <dgm:t>
        <a:bodyPr/>
        <a:lstStyle/>
        <a:p>
          <a:endParaRPr lang="es-CL"/>
        </a:p>
      </dgm:t>
    </dgm:pt>
    <dgm:pt modelId="{48229514-C5EF-481E-8456-1109620C13B0}" type="pres">
      <dgm:prSet presAssocID="{FE20A289-75B4-4AE5-8D0E-4476E4E6B539}" presName="node" presStyleLbl="node1" presStyleIdx="2" presStyleCnt="5" custScaleX="131192">
        <dgm:presLayoutVars>
          <dgm:bulletEnabled val="1"/>
        </dgm:presLayoutVars>
      </dgm:prSet>
      <dgm:spPr/>
      <dgm:t>
        <a:bodyPr/>
        <a:lstStyle/>
        <a:p>
          <a:endParaRPr lang="es-CL"/>
        </a:p>
      </dgm:t>
    </dgm:pt>
    <dgm:pt modelId="{4E2BEB8D-84FC-4A0B-B987-42D23BF3EE94}" type="pres">
      <dgm:prSet presAssocID="{F0603E09-F8F0-4C92-842E-816FACE14F4F}" presName="sibTrans" presStyleLbl="sibTrans2D1" presStyleIdx="2" presStyleCnt="4"/>
      <dgm:spPr/>
      <dgm:t>
        <a:bodyPr/>
        <a:lstStyle/>
        <a:p>
          <a:endParaRPr lang="es-CL"/>
        </a:p>
      </dgm:t>
    </dgm:pt>
    <dgm:pt modelId="{49683673-24DD-40F9-ABCD-EDA007237300}" type="pres">
      <dgm:prSet presAssocID="{F0603E09-F8F0-4C92-842E-816FACE14F4F}" presName="connectorText" presStyleLbl="sibTrans2D1" presStyleIdx="2" presStyleCnt="4"/>
      <dgm:spPr/>
      <dgm:t>
        <a:bodyPr/>
        <a:lstStyle/>
        <a:p>
          <a:endParaRPr lang="es-CL"/>
        </a:p>
      </dgm:t>
    </dgm:pt>
    <dgm:pt modelId="{1E83F1DF-FD4E-47F7-B836-67E3919688D6}" type="pres">
      <dgm:prSet presAssocID="{8A3E3C51-053C-46C8-B143-85BE6952E8A5}" presName="node" presStyleLbl="node1" presStyleIdx="3" presStyleCnt="5" custScaleX="131192">
        <dgm:presLayoutVars>
          <dgm:bulletEnabled val="1"/>
        </dgm:presLayoutVars>
      </dgm:prSet>
      <dgm:spPr/>
      <dgm:t>
        <a:bodyPr/>
        <a:lstStyle/>
        <a:p>
          <a:endParaRPr lang="es-CL"/>
        </a:p>
      </dgm:t>
    </dgm:pt>
    <dgm:pt modelId="{37686033-F4C9-4406-A491-6468492693F6}" type="pres">
      <dgm:prSet presAssocID="{8074CC16-37CA-449F-94A9-88A51611DC47}" presName="sibTrans" presStyleLbl="sibTrans2D1" presStyleIdx="3" presStyleCnt="4"/>
      <dgm:spPr/>
      <dgm:t>
        <a:bodyPr/>
        <a:lstStyle/>
        <a:p>
          <a:endParaRPr lang="es-CL"/>
        </a:p>
      </dgm:t>
    </dgm:pt>
    <dgm:pt modelId="{490BF94F-E136-4A5E-8C34-F10F97AC556B}" type="pres">
      <dgm:prSet presAssocID="{8074CC16-37CA-449F-94A9-88A51611DC47}" presName="connectorText" presStyleLbl="sibTrans2D1" presStyleIdx="3" presStyleCnt="4"/>
      <dgm:spPr/>
      <dgm:t>
        <a:bodyPr/>
        <a:lstStyle/>
        <a:p>
          <a:endParaRPr lang="es-CL"/>
        </a:p>
      </dgm:t>
    </dgm:pt>
    <dgm:pt modelId="{1A71C870-883C-49CC-A28C-2862B0DFAAE6}" type="pres">
      <dgm:prSet presAssocID="{5408A343-20E9-444F-818E-D6C448D716D1}" presName="node" presStyleLbl="node1" presStyleIdx="4" presStyleCnt="5" custScaleX="131192">
        <dgm:presLayoutVars>
          <dgm:bulletEnabled val="1"/>
        </dgm:presLayoutVars>
      </dgm:prSet>
      <dgm:spPr/>
      <dgm:t>
        <a:bodyPr/>
        <a:lstStyle/>
        <a:p>
          <a:endParaRPr lang="es-CL"/>
        </a:p>
      </dgm:t>
    </dgm:pt>
  </dgm:ptLst>
  <dgm:cxnLst>
    <dgm:cxn modelId="{8168AF95-75BD-4791-9BB6-3DB7D6310D9E}" type="presOf" srcId="{86ACC30E-1B1C-4BEF-A066-E00EB62B5D30}" destId="{C5FABDBF-9D47-48DF-936B-9FA93FFF2EDA}" srcOrd="0" destOrd="0" presId="urn:microsoft.com/office/officeart/2005/8/layout/process2"/>
    <dgm:cxn modelId="{97A11F9B-C40C-47DC-9F4F-6246557AD886}" type="presOf" srcId="{D2C5E4FF-332F-4A3C-8AE9-53D1B651AF43}" destId="{C1071A63-FE75-4A03-A891-46F75B5C1F69}" srcOrd="1" destOrd="0" presId="urn:microsoft.com/office/officeart/2005/8/layout/process2"/>
    <dgm:cxn modelId="{658A67A4-F5DB-4792-9FDA-D5FF8878158D}" type="presOf" srcId="{3B55D1E7-5F72-48FE-8A6D-573D36A28C13}" destId="{058F6408-0A44-4080-BD00-EE049997775F}" srcOrd="1" destOrd="0" presId="urn:microsoft.com/office/officeart/2005/8/layout/process2"/>
    <dgm:cxn modelId="{93B40A8B-B3FC-43FA-9B69-F1F7E07DEBD7}" type="presOf" srcId="{5408A343-20E9-444F-818E-D6C448D716D1}" destId="{1A71C870-883C-49CC-A28C-2862B0DFAAE6}" srcOrd="0" destOrd="0" presId="urn:microsoft.com/office/officeart/2005/8/layout/process2"/>
    <dgm:cxn modelId="{A0288513-55B4-43E8-8CBD-3C6D74AA0191}" srcId="{44B700BB-2E00-4F06-B0D7-4BD6A923CBB7}" destId="{5408A343-20E9-444F-818E-D6C448D716D1}" srcOrd="4" destOrd="0" parTransId="{D215FAD4-BD87-4B22-B2FB-3B1CFC95A812}" sibTransId="{AED93D13-84E8-4F66-AC15-0D0F7AB065AE}"/>
    <dgm:cxn modelId="{974E221D-DBA0-4CE7-8C07-A4CCB450B153}" type="presOf" srcId="{F0603E09-F8F0-4C92-842E-816FACE14F4F}" destId="{49683673-24DD-40F9-ABCD-EDA007237300}" srcOrd="1" destOrd="0" presId="urn:microsoft.com/office/officeart/2005/8/layout/process2"/>
    <dgm:cxn modelId="{1F3D59C6-D177-4F26-9E42-02BF9078BE7E}" srcId="{44B700BB-2E00-4F06-B0D7-4BD6A923CBB7}" destId="{FE20A289-75B4-4AE5-8D0E-4476E4E6B539}" srcOrd="2" destOrd="0" parTransId="{F3B51332-3611-4EA5-BFEC-651F5BC7A609}" sibTransId="{F0603E09-F8F0-4C92-842E-816FACE14F4F}"/>
    <dgm:cxn modelId="{CFD039B5-C3F0-48B0-8A95-C18D4210EBA0}" type="presOf" srcId="{3B55D1E7-5F72-48FE-8A6D-573D36A28C13}" destId="{3C43D3ED-E5F7-4F2A-AE9A-13DD24E1AB4F}" srcOrd="0" destOrd="0" presId="urn:microsoft.com/office/officeart/2005/8/layout/process2"/>
    <dgm:cxn modelId="{9DE77AD5-3EF4-4673-8815-4FC855D09B73}" type="presOf" srcId="{FE20A289-75B4-4AE5-8D0E-4476E4E6B539}" destId="{48229514-C5EF-481E-8456-1109620C13B0}" srcOrd="0" destOrd="0" presId="urn:microsoft.com/office/officeart/2005/8/layout/process2"/>
    <dgm:cxn modelId="{6F04C557-D03B-4B3B-991C-748DCDE0E4C5}" srcId="{44B700BB-2E00-4F06-B0D7-4BD6A923CBB7}" destId="{86ACC30E-1B1C-4BEF-A066-E00EB62B5D30}" srcOrd="1" destOrd="0" parTransId="{947B31BD-3380-4111-8DAC-21DFC0BCBBC9}" sibTransId="{D2C5E4FF-332F-4A3C-8AE9-53D1B651AF43}"/>
    <dgm:cxn modelId="{B982BECC-575C-46DA-86E8-D854FB00B603}" type="presOf" srcId="{8A3E3C51-053C-46C8-B143-85BE6952E8A5}" destId="{1E83F1DF-FD4E-47F7-B836-67E3919688D6}" srcOrd="0" destOrd="0" presId="urn:microsoft.com/office/officeart/2005/8/layout/process2"/>
    <dgm:cxn modelId="{E2C0768C-7725-43A9-A83C-C71E89B622AC}" type="presOf" srcId="{F0603E09-F8F0-4C92-842E-816FACE14F4F}" destId="{4E2BEB8D-84FC-4A0B-B987-42D23BF3EE94}" srcOrd="0" destOrd="0" presId="urn:microsoft.com/office/officeart/2005/8/layout/process2"/>
    <dgm:cxn modelId="{2ABB2E32-F112-4050-8BC4-462F0782C172}" type="presOf" srcId="{AD42D0CA-A637-4F27-B68F-6F7438BFDEE7}" destId="{2A953CEA-987D-48CA-8EB9-7C94116CB505}" srcOrd="0" destOrd="0" presId="urn:microsoft.com/office/officeart/2005/8/layout/process2"/>
    <dgm:cxn modelId="{71983C68-F6D6-4449-8936-CC773E91CC1D}" srcId="{44B700BB-2E00-4F06-B0D7-4BD6A923CBB7}" destId="{8A3E3C51-053C-46C8-B143-85BE6952E8A5}" srcOrd="3" destOrd="0" parTransId="{2D5FE8E9-A969-4357-8189-36A37DD0ECA3}" sibTransId="{8074CC16-37CA-449F-94A9-88A51611DC47}"/>
    <dgm:cxn modelId="{1831A235-13C9-4D73-9403-2083B113EB4D}" type="presOf" srcId="{44B700BB-2E00-4F06-B0D7-4BD6A923CBB7}" destId="{0ED85664-5D7E-4EF2-9882-877CEE531D75}" srcOrd="0" destOrd="0" presId="urn:microsoft.com/office/officeart/2005/8/layout/process2"/>
    <dgm:cxn modelId="{C8854AB0-E7CF-46AF-923B-F2A289CE2486}" srcId="{44B700BB-2E00-4F06-B0D7-4BD6A923CBB7}" destId="{AD42D0CA-A637-4F27-B68F-6F7438BFDEE7}" srcOrd="0" destOrd="0" parTransId="{1F4D7432-8ED0-4790-8D6D-67D2738273D7}" sibTransId="{3B55D1E7-5F72-48FE-8A6D-573D36A28C13}"/>
    <dgm:cxn modelId="{987A2F80-7452-41A3-8C95-39B5E8F4A38C}" type="presOf" srcId="{D2C5E4FF-332F-4A3C-8AE9-53D1B651AF43}" destId="{5B700725-729D-42C7-9F95-7A7FDA2FA41D}" srcOrd="0" destOrd="0" presId="urn:microsoft.com/office/officeart/2005/8/layout/process2"/>
    <dgm:cxn modelId="{D20A3642-7387-4C0E-ACAA-F32A87D18DF9}" type="presOf" srcId="{8074CC16-37CA-449F-94A9-88A51611DC47}" destId="{37686033-F4C9-4406-A491-6468492693F6}" srcOrd="0" destOrd="0" presId="urn:microsoft.com/office/officeart/2005/8/layout/process2"/>
    <dgm:cxn modelId="{C338D24E-B39A-480C-BD2A-00115FF3CD5A}" type="presOf" srcId="{8074CC16-37CA-449F-94A9-88A51611DC47}" destId="{490BF94F-E136-4A5E-8C34-F10F97AC556B}" srcOrd="1" destOrd="0" presId="urn:microsoft.com/office/officeart/2005/8/layout/process2"/>
    <dgm:cxn modelId="{1C6E0D83-3143-4431-812D-96A1DDB29623}" type="presParOf" srcId="{0ED85664-5D7E-4EF2-9882-877CEE531D75}" destId="{2A953CEA-987D-48CA-8EB9-7C94116CB505}" srcOrd="0" destOrd="0" presId="urn:microsoft.com/office/officeart/2005/8/layout/process2"/>
    <dgm:cxn modelId="{CCE0CFBB-A708-4949-8B35-47B419A76072}" type="presParOf" srcId="{0ED85664-5D7E-4EF2-9882-877CEE531D75}" destId="{3C43D3ED-E5F7-4F2A-AE9A-13DD24E1AB4F}" srcOrd="1" destOrd="0" presId="urn:microsoft.com/office/officeart/2005/8/layout/process2"/>
    <dgm:cxn modelId="{D1066434-9A9A-4CC0-B53F-320978580310}" type="presParOf" srcId="{3C43D3ED-E5F7-4F2A-AE9A-13DD24E1AB4F}" destId="{058F6408-0A44-4080-BD00-EE049997775F}" srcOrd="0" destOrd="0" presId="urn:microsoft.com/office/officeart/2005/8/layout/process2"/>
    <dgm:cxn modelId="{5DA4AF14-A6B6-4574-A783-2D965588E1EA}" type="presParOf" srcId="{0ED85664-5D7E-4EF2-9882-877CEE531D75}" destId="{C5FABDBF-9D47-48DF-936B-9FA93FFF2EDA}" srcOrd="2" destOrd="0" presId="urn:microsoft.com/office/officeart/2005/8/layout/process2"/>
    <dgm:cxn modelId="{4F8FFDCC-9976-4C92-863F-E00E100DB033}" type="presParOf" srcId="{0ED85664-5D7E-4EF2-9882-877CEE531D75}" destId="{5B700725-729D-42C7-9F95-7A7FDA2FA41D}" srcOrd="3" destOrd="0" presId="urn:microsoft.com/office/officeart/2005/8/layout/process2"/>
    <dgm:cxn modelId="{F54038B9-1EF9-4397-83F5-888177DBE2FE}" type="presParOf" srcId="{5B700725-729D-42C7-9F95-7A7FDA2FA41D}" destId="{C1071A63-FE75-4A03-A891-46F75B5C1F69}" srcOrd="0" destOrd="0" presId="urn:microsoft.com/office/officeart/2005/8/layout/process2"/>
    <dgm:cxn modelId="{31301C52-03C1-43A5-AF91-673EF36B223E}" type="presParOf" srcId="{0ED85664-5D7E-4EF2-9882-877CEE531D75}" destId="{48229514-C5EF-481E-8456-1109620C13B0}" srcOrd="4" destOrd="0" presId="urn:microsoft.com/office/officeart/2005/8/layout/process2"/>
    <dgm:cxn modelId="{DB31EE6D-C01B-4ED8-8A59-A5D1436A0A72}" type="presParOf" srcId="{0ED85664-5D7E-4EF2-9882-877CEE531D75}" destId="{4E2BEB8D-84FC-4A0B-B987-42D23BF3EE94}" srcOrd="5" destOrd="0" presId="urn:microsoft.com/office/officeart/2005/8/layout/process2"/>
    <dgm:cxn modelId="{BFA24B18-4B8B-47BD-B90F-BD85293A294A}" type="presParOf" srcId="{4E2BEB8D-84FC-4A0B-B987-42D23BF3EE94}" destId="{49683673-24DD-40F9-ABCD-EDA007237300}" srcOrd="0" destOrd="0" presId="urn:microsoft.com/office/officeart/2005/8/layout/process2"/>
    <dgm:cxn modelId="{600A1E66-60E4-4205-805F-E9A90564ADBD}" type="presParOf" srcId="{0ED85664-5D7E-4EF2-9882-877CEE531D75}" destId="{1E83F1DF-FD4E-47F7-B836-67E3919688D6}" srcOrd="6" destOrd="0" presId="urn:microsoft.com/office/officeart/2005/8/layout/process2"/>
    <dgm:cxn modelId="{96D2F9B9-0E4A-46C7-AD4B-1828C4357F86}" type="presParOf" srcId="{0ED85664-5D7E-4EF2-9882-877CEE531D75}" destId="{37686033-F4C9-4406-A491-6468492693F6}" srcOrd="7" destOrd="0" presId="urn:microsoft.com/office/officeart/2005/8/layout/process2"/>
    <dgm:cxn modelId="{4FD7DF40-4520-4527-8674-64D1545197A1}" type="presParOf" srcId="{37686033-F4C9-4406-A491-6468492693F6}" destId="{490BF94F-E136-4A5E-8C34-F10F97AC556B}" srcOrd="0" destOrd="0" presId="urn:microsoft.com/office/officeart/2005/8/layout/process2"/>
    <dgm:cxn modelId="{B5AC93DE-241E-4868-A1F5-5ADA1249DA6B}" type="presParOf" srcId="{0ED85664-5D7E-4EF2-9882-877CEE531D75}" destId="{1A71C870-883C-49CC-A28C-2862B0DFAAE6}"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B700BB-2E00-4F06-B0D7-4BD6A923CBB7}" type="doc">
      <dgm:prSet loTypeId="urn:microsoft.com/office/officeart/2005/8/layout/process2" loCatId="process" qsTypeId="urn:microsoft.com/office/officeart/2005/8/quickstyle/simple4" qsCatId="simple" csTypeId="urn:microsoft.com/office/officeart/2005/8/colors/colorful5" csCatId="colorful" phldr="1"/>
      <dgm:spPr/>
    </dgm:pt>
    <dgm:pt modelId="{AD42D0CA-A637-4F27-B68F-6F7438BFDEE7}">
      <dgm:prSet phldrT="[Texto]" custT="1"/>
      <dgm:spPr/>
      <dgm:t>
        <a:bodyPr/>
        <a:lstStyle/>
        <a:p>
          <a:pPr algn="ctr"/>
          <a:r>
            <a:rPr lang="es-CL" sz="2800" b="0" dirty="0" smtClean="0"/>
            <a:t>Analizar</a:t>
          </a:r>
          <a:endParaRPr lang="es-CL" sz="2800" b="0" dirty="0"/>
        </a:p>
      </dgm:t>
    </dgm:pt>
    <dgm:pt modelId="{1F4D7432-8ED0-4790-8D6D-67D2738273D7}" type="parTrans" cxnId="{C8854AB0-E7CF-46AF-923B-F2A289CE2486}">
      <dgm:prSet/>
      <dgm:spPr/>
      <dgm:t>
        <a:bodyPr/>
        <a:lstStyle/>
        <a:p>
          <a:pPr algn="ctr"/>
          <a:endParaRPr lang="es-CL" sz="2800" b="0"/>
        </a:p>
      </dgm:t>
    </dgm:pt>
    <dgm:pt modelId="{3B55D1E7-5F72-48FE-8A6D-573D36A28C13}" type="sibTrans" cxnId="{C8854AB0-E7CF-46AF-923B-F2A289CE2486}">
      <dgm:prSet custT="1"/>
      <dgm:spPr/>
      <dgm:t>
        <a:bodyPr/>
        <a:lstStyle/>
        <a:p>
          <a:pPr algn="ctr"/>
          <a:endParaRPr lang="es-CL" sz="1200" b="0"/>
        </a:p>
      </dgm:t>
    </dgm:pt>
    <dgm:pt modelId="{86ACC30E-1B1C-4BEF-A066-E00EB62B5D30}">
      <dgm:prSet phldrT="[Texto]" custT="1"/>
      <dgm:spPr/>
      <dgm:t>
        <a:bodyPr/>
        <a:lstStyle/>
        <a:p>
          <a:pPr algn="ctr"/>
          <a:r>
            <a:rPr lang="es-CL" sz="2800" b="0" dirty="0" smtClean="0"/>
            <a:t>Diseñar</a:t>
          </a:r>
          <a:endParaRPr lang="es-CL" sz="2800" b="0" dirty="0"/>
        </a:p>
      </dgm:t>
    </dgm:pt>
    <dgm:pt modelId="{947B31BD-3380-4111-8DAC-21DFC0BCBBC9}" type="parTrans" cxnId="{6F04C557-D03B-4B3B-991C-748DCDE0E4C5}">
      <dgm:prSet/>
      <dgm:spPr/>
      <dgm:t>
        <a:bodyPr/>
        <a:lstStyle/>
        <a:p>
          <a:pPr algn="ctr"/>
          <a:endParaRPr lang="es-CL" sz="2800" b="0"/>
        </a:p>
      </dgm:t>
    </dgm:pt>
    <dgm:pt modelId="{D2C5E4FF-332F-4A3C-8AE9-53D1B651AF43}" type="sibTrans" cxnId="{6F04C557-D03B-4B3B-991C-748DCDE0E4C5}">
      <dgm:prSet custT="1"/>
      <dgm:spPr/>
      <dgm:t>
        <a:bodyPr/>
        <a:lstStyle/>
        <a:p>
          <a:pPr algn="ctr"/>
          <a:endParaRPr lang="es-CL" sz="1200" b="0"/>
        </a:p>
      </dgm:t>
    </dgm:pt>
    <dgm:pt modelId="{FE20A289-75B4-4AE5-8D0E-4476E4E6B539}">
      <dgm:prSet phldrT="[Texto]" custT="1"/>
      <dgm:spPr>
        <a:solidFill>
          <a:schemeClr val="bg1">
            <a:lumMod val="75000"/>
          </a:schemeClr>
        </a:solidFill>
      </dgm:spPr>
      <dgm:t>
        <a:bodyPr/>
        <a:lstStyle/>
        <a:p>
          <a:pPr algn="ctr"/>
          <a:r>
            <a:rPr lang="es-CL" sz="2800" b="0" dirty="0" smtClean="0"/>
            <a:t>Codificar</a:t>
          </a:r>
          <a:endParaRPr lang="es-CL" sz="2800" b="0" dirty="0"/>
        </a:p>
      </dgm:t>
    </dgm:pt>
    <dgm:pt modelId="{F3B51332-3611-4EA5-BFEC-651F5BC7A609}" type="parTrans" cxnId="{1F3D59C6-D177-4F26-9E42-02BF9078BE7E}">
      <dgm:prSet/>
      <dgm:spPr/>
      <dgm:t>
        <a:bodyPr/>
        <a:lstStyle/>
        <a:p>
          <a:pPr algn="ctr"/>
          <a:endParaRPr lang="es-CL" sz="2800" b="0"/>
        </a:p>
      </dgm:t>
    </dgm:pt>
    <dgm:pt modelId="{F0603E09-F8F0-4C92-842E-816FACE14F4F}" type="sibTrans" cxnId="{1F3D59C6-D177-4F26-9E42-02BF9078BE7E}">
      <dgm:prSet custT="1"/>
      <dgm:spPr/>
      <dgm:t>
        <a:bodyPr/>
        <a:lstStyle/>
        <a:p>
          <a:pPr algn="ctr"/>
          <a:endParaRPr lang="es-CL" sz="1200" b="0"/>
        </a:p>
      </dgm:t>
    </dgm:pt>
    <dgm:pt modelId="{5408A343-20E9-444F-818E-D6C448D716D1}">
      <dgm:prSet custT="1"/>
      <dgm:spPr>
        <a:solidFill>
          <a:schemeClr val="bg1">
            <a:lumMod val="75000"/>
          </a:schemeClr>
        </a:solidFill>
      </dgm:spPr>
      <dgm:t>
        <a:bodyPr/>
        <a:lstStyle/>
        <a:p>
          <a:pPr algn="ctr"/>
          <a:r>
            <a:rPr lang="es-CL" sz="2800" b="0" dirty="0" smtClean="0"/>
            <a:t>Mantener</a:t>
          </a:r>
          <a:endParaRPr lang="es-CL" sz="2800" b="0" dirty="0"/>
        </a:p>
      </dgm:t>
    </dgm:pt>
    <dgm:pt modelId="{D215FAD4-BD87-4B22-B2FB-3B1CFC95A812}" type="parTrans" cxnId="{A0288513-55B4-43E8-8CBD-3C6D74AA0191}">
      <dgm:prSet/>
      <dgm:spPr/>
      <dgm:t>
        <a:bodyPr/>
        <a:lstStyle/>
        <a:p>
          <a:pPr algn="ctr"/>
          <a:endParaRPr lang="es-CL" sz="2800" b="0"/>
        </a:p>
      </dgm:t>
    </dgm:pt>
    <dgm:pt modelId="{AED93D13-84E8-4F66-AC15-0D0F7AB065AE}" type="sibTrans" cxnId="{A0288513-55B4-43E8-8CBD-3C6D74AA0191}">
      <dgm:prSet/>
      <dgm:spPr/>
      <dgm:t>
        <a:bodyPr/>
        <a:lstStyle/>
        <a:p>
          <a:pPr algn="ctr"/>
          <a:endParaRPr lang="es-CL" sz="2800" b="0"/>
        </a:p>
      </dgm:t>
    </dgm:pt>
    <dgm:pt modelId="{8A3E3C51-053C-46C8-B143-85BE6952E8A5}">
      <dgm:prSet custT="1"/>
      <dgm:spPr>
        <a:solidFill>
          <a:schemeClr val="bg1">
            <a:lumMod val="75000"/>
          </a:schemeClr>
        </a:solidFill>
      </dgm:spPr>
      <dgm:t>
        <a:bodyPr/>
        <a:lstStyle/>
        <a:p>
          <a:pPr algn="ctr"/>
          <a:r>
            <a:rPr lang="es-CL" sz="2800" b="0" dirty="0" smtClean="0"/>
            <a:t>Probar</a:t>
          </a:r>
          <a:endParaRPr lang="es-CL" sz="2800" b="0" dirty="0"/>
        </a:p>
      </dgm:t>
    </dgm:pt>
    <dgm:pt modelId="{2D5FE8E9-A969-4357-8189-36A37DD0ECA3}" type="parTrans" cxnId="{71983C68-F6D6-4449-8936-CC773E91CC1D}">
      <dgm:prSet/>
      <dgm:spPr/>
      <dgm:t>
        <a:bodyPr/>
        <a:lstStyle/>
        <a:p>
          <a:pPr algn="ctr"/>
          <a:endParaRPr lang="es-CL" sz="2800" b="0"/>
        </a:p>
      </dgm:t>
    </dgm:pt>
    <dgm:pt modelId="{8074CC16-37CA-449F-94A9-88A51611DC47}" type="sibTrans" cxnId="{71983C68-F6D6-4449-8936-CC773E91CC1D}">
      <dgm:prSet custT="1"/>
      <dgm:spPr/>
      <dgm:t>
        <a:bodyPr/>
        <a:lstStyle/>
        <a:p>
          <a:pPr algn="ctr"/>
          <a:endParaRPr lang="es-CL" sz="1200" b="0"/>
        </a:p>
      </dgm:t>
    </dgm:pt>
    <dgm:pt modelId="{0ED85664-5D7E-4EF2-9882-877CEE531D75}" type="pres">
      <dgm:prSet presAssocID="{44B700BB-2E00-4F06-B0D7-4BD6A923CBB7}" presName="linearFlow" presStyleCnt="0">
        <dgm:presLayoutVars>
          <dgm:resizeHandles val="exact"/>
        </dgm:presLayoutVars>
      </dgm:prSet>
      <dgm:spPr/>
    </dgm:pt>
    <dgm:pt modelId="{2A953CEA-987D-48CA-8EB9-7C94116CB505}" type="pres">
      <dgm:prSet presAssocID="{AD42D0CA-A637-4F27-B68F-6F7438BFDEE7}" presName="node" presStyleLbl="node1" presStyleIdx="0" presStyleCnt="5" custScaleX="131192">
        <dgm:presLayoutVars>
          <dgm:bulletEnabled val="1"/>
        </dgm:presLayoutVars>
      </dgm:prSet>
      <dgm:spPr/>
      <dgm:t>
        <a:bodyPr/>
        <a:lstStyle/>
        <a:p>
          <a:endParaRPr lang="es-CL"/>
        </a:p>
      </dgm:t>
    </dgm:pt>
    <dgm:pt modelId="{3C43D3ED-E5F7-4F2A-AE9A-13DD24E1AB4F}" type="pres">
      <dgm:prSet presAssocID="{3B55D1E7-5F72-48FE-8A6D-573D36A28C13}" presName="sibTrans" presStyleLbl="sibTrans2D1" presStyleIdx="0" presStyleCnt="4"/>
      <dgm:spPr/>
      <dgm:t>
        <a:bodyPr/>
        <a:lstStyle/>
        <a:p>
          <a:endParaRPr lang="es-CL"/>
        </a:p>
      </dgm:t>
    </dgm:pt>
    <dgm:pt modelId="{058F6408-0A44-4080-BD00-EE049997775F}" type="pres">
      <dgm:prSet presAssocID="{3B55D1E7-5F72-48FE-8A6D-573D36A28C13}" presName="connectorText" presStyleLbl="sibTrans2D1" presStyleIdx="0" presStyleCnt="4"/>
      <dgm:spPr/>
      <dgm:t>
        <a:bodyPr/>
        <a:lstStyle/>
        <a:p>
          <a:endParaRPr lang="es-CL"/>
        </a:p>
      </dgm:t>
    </dgm:pt>
    <dgm:pt modelId="{C5FABDBF-9D47-48DF-936B-9FA93FFF2EDA}" type="pres">
      <dgm:prSet presAssocID="{86ACC30E-1B1C-4BEF-A066-E00EB62B5D30}" presName="node" presStyleLbl="node1" presStyleIdx="1" presStyleCnt="5" custScaleX="131192">
        <dgm:presLayoutVars>
          <dgm:bulletEnabled val="1"/>
        </dgm:presLayoutVars>
      </dgm:prSet>
      <dgm:spPr/>
      <dgm:t>
        <a:bodyPr/>
        <a:lstStyle/>
        <a:p>
          <a:endParaRPr lang="es-CL"/>
        </a:p>
      </dgm:t>
    </dgm:pt>
    <dgm:pt modelId="{5B700725-729D-42C7-9F95-7A7FDA2FA41D}" type="pres">
      <dgm:prSet presAssocID="{D2C5E4FF-332F-4A3C-8AE9-53D1B651AF43}" presName="sibTrans" presStyleLbl="sibTrans2D1" presStyleIdx="1" presStyleCnt="4"/>
      <dgm:spPr/>
      <dgm:t>
        <a:bodyPr/>
        <a:lstStyle/>
        <a:p>
          <a:endParaRPr lang="es-CL"/>
        </a:p>
      </dgm:t>
    </dgm:pt>
    <dgm:pt modelId="{C1071A63-FE75-4A03-A891-46F75B5C1F69}" type="pres">
      <dgm:prSet presAssocID="{D2C5E4FF-332F-4A3C-8AE9-53D1B651AF43}" presName="connectorText" presStyleLbl="sibTrans2D1" presStyleIdx="1" presStyleCnt="4"/>
      <dgm:spPr/>
      <dgm:t>
        <a:bodyPr/>
        <a:lstStyle/>
        <a:p>
          <a:endParaRPr lang="es-CL"/>
        </a:p>
      </dgm:t>
    </dgm:pt>
    <dgm:pt modelId="{48229514-C5EF-481E-8456-1109620C13B0}" type="pres">
      <dgm:prSet presAssocID="{FE20A289-75B4-4AE5-8D0E-4476E4E6B539}" presName="node" presStyleLbl="node1" presStyleIdx="2" presStyleCnt="5" custScaleX="131192">
        <dgm:presLayoutVars>
          <dgm:bulletEnabled val="1"/>
        </dgm:presLayoutVars>
      </dgm:prSet>
      <dgm:spPr/>
      <dgm:t>
        <a:bodyPr/>
        <a:lstStyle/>
        <a:p>
          <a:endParaRPr lang="es-CL"/>
        </a:p>
      </dgm:t>
    </dgm:pt>
    <dgm:pt modelId="{4E2BEB8D-84FC-4A0B-B987-42D23BF3EE94}" type="pres">
      <dgm:prSet presAssocID="{F0603E09-F8F0-4C92-842E-816FACE14F4F}" presName="sibTrans" presStyleLbl="sibTrans2D1" presStyleIdx="2" presStyleCnt="4"/>
      <dgm:spPr/>
      <dgm:t>
        <a:bodyPr/>
        <a:lstStyle/>
        <a:p>
          <a:endParaRPr lang="es-CL"/>
        </a:p>
      </dgm:t>
    </dgm:pt>
    <dgm:pt modelId="{49683673-24DD-40F9-ABCD-EDA007237300}" type="pres">
      <dgm:prSet presAssocID="{F0603E09-F8F0-4C92-842E-816FACE14F4F}" presName="connectorText" presStyleLbl="sibTrans2D1" presStyleIdx="2" presStyleCnt="4"/>
      <dgm:spPr/>
      <dgm:t>
        <a:bodyPr/>
        <a:lstStyle/>
        <a:p>
          <a:endParaRPr lang="es-CL"/>
        </a:p>
      </dgm:t>
    </dgm:pt>
    <dgm:pt modelId="{1E83F1DF-FD4E-47F7-B836-67E3919688D6}" type="pres">
      <dgm:prSet presAssocID="{8A3E3C51-053C-46C8-B143-85BE6952E8A5}" presName="node" presStyleLbl="node1" presStyleIdx="3" presStyleCnt="5" custScaleX="131192">
        <dgm:presLayoutVars>
          <dgm:bulletEnabled val="1"/>
        </dgm:presLayoutVars>
      </dgm:prSet>
      <dgm:spPr/>
      <dgm:t>
        <a:bodyPr/>
        <a:lstStyle/>
        <a:p>
          <a:endParaRPr lang="es-CL"/>
        </a:p>
      </dgm:t>
    </dgm:pt>
    <dgm:pt modelId="{37686033-F4C9-4406-A491-6468492693F6}" type="pres">
      <dgm:prSet presAssocID="{8074CC16-37CA-449F-94A9-88A51611DC47}" presName="sibTrans" presStyleLbl="sibTrans2D1" presStyleIdx="3" presStyleCnt="4"/>
      <dgm:spPr/>
      <dgm:t>
        <a:bodyPr/>
        <a:lstStyle/>
        <a:p>
          <a:endParaRPr lang="es-CL"/>
        </a:p>
      </dgm:t>
    </dgm:pt>
    <dgm:pt modelId="{490BF94F-E136-4A5E-8C34-F10F97AC556B}" type="pres">
      <dgm:prSet presAssocID="{8074CC16-37CA-449F-94A9-88A51611DC47}" presName="connectorText" presStyleLbl="sibTrans2D1" presStyleIdx="3" presStyleCnt="4"/>
      <dgm:spPr/>
      <dgm:t>
        <a:bodyPr/>
        <a:lstStyle/>
        <a:p>
          <a:endParaRPr lang="es-CL"/>
        </a:p>
      </dgm:t>
    </dgm:pt>
    <dgm:pt modelId="{1A71C870-883C-49CC-A28C-2862B0DFAAE6}" type="pres">
      <dgm:prSet presAssocID="{5408A343-20E9-444F-818E-D6C448D716D1}" presName="node" presStyleLbl="node1" presStyleIdx="4" presStyleCnt="5" custScaleX="131192">
        <dgm:presLayoutVars>
          <dgm:bulletEnabled val="1"/>
        </dgm:presLayoutVars>
      </dgm:prSet>
      <dgm:spPr/>
      <dgm:t>
        <a:bodyPr/>
        <a:lstStyle/>
        <a:p>
          <a:endParaRPr lang="es-CL"/>
        </a:p>
      </dgm:t>
    </dgm:pt>
  </dgm:ptLst>
  <dgm:cxnLst>
    <dgm:cxn modelId="{049CF3CF-7542-49D1-83B3-25DE5F206825}" type="presOf" srcId="{44B700BB-2E00-4F06-B0D7-4BD6A923CBB7}" destId="{0ED85664-5D7E-4EF2-9882-877CEE531D75}" srcOrd="0" destOrd="0" presId="urn:microsoft.com/office/officeart/2005/8/layout/process2"/>
    <dgm:cxn modelId="{C8854AB0-E7CF-46AF-923B-F2A289CE2486}" srcId="{44B700BB-2E00-4F06-B0D7-4BD6A923CBB7}" destId="{AD42D0CA-A637-4F27-B68F-6F7438BFDEE7}" srcOrd="0" destOrd="0" parTransId="{1F4D7432-8ED0-4790-8D6D-67D2738273D7}" sibTransId="{3B55D1E7-5F72-48FE-8A6D-573D36A28C13}"/>
    <dgm:cxn modelId="{A0288513-55B4-43E8-8CBD-3C6D74AA0191}" srcId="{44B700BB-2E00-4F06-B0D7-4BD6A923CBB7}" destId="{5408A343-20E9-444F-818E-D6C448D716D1}" srcOrd="4" destOrd="0" parTransId="{D215FAD4-BD87-4B22-B2FB-3B1CFC95A812}" sibTransId="{AED93D13-84E8-4F66-AC15-0D0F7AB065AE}"/>
    <dgm:cxn modelId="{86C03953-3B33-4858-9FC6-CEBE5194E5B6}" type="presOf" srcId="{3B55D1E7-5F72-48FE-8A6D-573D36A28C13}" destId="{3C43D3ED-E5F7-4F2A-AE9A-13DD24E1AB4F}" srcOrd="0" destOrd="0" presId="urn:microsoft.com/office/officeart/2005/8/layout/process2"/>
    <dgm:cxn modelId="{968E2E41-B234-41F8-AE55-BA1D8EB7FA88}" type="presOf" srcId="{8A3E3C51-053C-46C8-B143-85BE6952E8A5}" destId="{1E83F1DF-FD4E-47F7-B836-67E3919688D6}" srcOrd="0" destOrd="0" presId="urn:microsoft.com/office/officeart/2005/8/layout/process2"/>
    <dgm:cxn modelId="{67DEB443-3689-4CAD-8E8F-23039521981C}" type="presOf" srcId="{D2C5E4FF-332F-4A3C-8AE9-53D1B651AF43}" destId="{5B700725-729D-42C7-9F95-7A7FDA2FA41D}" srcOrd="0" destOrd="0" presId="urn:microsoft.com/office/officeart/2005/8/layout/process2"/>
    <dgm:cxn modelId="{7FBA32E6-A48D-4FFC-B360-B50AAE54ED04}" type="presOf" srcId="{86ACC30E-1B1C-4BEF-A066-E00EB62B5D30}" destId="{C5FABDBF-9D47-48DF-936B-9FA93FFF2EDA}" srcOrd="0" destOrd="0" presId="urn:microsoft.com/office/officeart/2005/8/layout/process2"/>
    <dgm:cxn modelId="{289A9DFD-DF9D-4C36-B299-12386B681BF2}" type="presOf" srcId="{F0603E09-F8F0-4C92-842E-816FACE14F4F}" destId="{4E2BEB8D-84FC-4A0B-B987-42D23BF3EE94}" srcOrd="0" destOrd="0" presId="urn:microsoft.com/office/officeart/2005/8/layout/process2"/>
    <dgm:cxn modelId="{92595B30-7037-4709-AE47-8152DB029956}" type="presOf" srcId="{AD42D0CA-A637-4F27-B68F-6F7438BFDEE7}" destId="{2A953CEA-987D-48CA-8EB9-7C94116CB505}" srcOrd="0" destOrd="0" presId="urn:microsoft.com/office/officeart/2005/8/layout/process2"/>
    <dgm:cxn modelId="{5C22F791-E3BF-4CEE-BED1-624E97E505D1}" type="presOf" srcId="{8074CC16-37CA-449F-94A9-88A51611DC47}" destId="{37686033-F4C9-4406-A491-6468492693F6}" srcOrd="0" destOrd="0" presId="urn:microsoft.com/office/officeart/2005/8/layout/process2"/>
    <dgm:cxn modelId="{EF357EA9-DFF3-4EE3-93C0-9E0D0F77C67D}" type="presOf" srcId="{5408A343-20E9-444F-818E-D6C448D716D1}" destId="{1A71C870-883C-49CC-A28C-2862B0DFAAE6}" srcOrd="0" destOrd="0" presId="urn:microsoft.com/office/officeart/2005/8/layout/process2"/>
    <dgm:cxn modelId="{23895880-931E-4B74-8E56-A4F188AC840C}" type="presOf" srcId="{3B55D1E7-5F72-48FE-8A6D-573D36A28C13}" destId="{058F6408-0A44-4080-BD00-EE049997775F}" srcOrd="1" destOrd="0" presId="urn:microsoft.com/office/officeart/2005/8/layout/process2"/>
    <dgm:cxn modelId="{0E58EFA5-87F6-4DD8-BFF6-6C8ED3D1DCDC}" type="presOf" srcId="{F0603E09-F8F0-4C92-842E-816FACE14F4F}" destId="{49683673-24DD-40F9-ABCD-EDA007237300}" srcOrd="1" destOrd="0" presId="urn:microsoft.com/office/officeart/2005/8/layout/process2"/>
    <dgm:cxn modelId="{1F3D59C6-D177-4F26-9E42-02BF9078BE7E}" srcId="{44B700BB-2E00-4F06-B0D7-4BD6A923CBB7}" destId="{FE20A289-75B4-4AE5-8D0E-4476E4E6B539}" srcOrd="2" destOrd="0" parTransId="{F3B51332-3611-4EA5-BFEC-651F5BC7A609}" sibTransId="{F0603E09-F8F0-4C92-842E-816FACE14F4F}"/>
    <dgm:cxn modelId="{6F04C557-D03B-4B3B-991C-748DCDE0E4C5}" srcId="{44B700BB-2E00-4F06-B0D7-4BD6A923CBB7}" destId="{86ACC30E-1B1C-4BEF-A066-E00EB62B5D30}" srcOrd="1" destOrd="0" parTransId="{947B31BD-3380-4111-8DAC-21DFC0BCBBC9}" sibTransId="{D2C5E4FF-332F-4A3C-8AE9-53D1B651AF43}"/>
    <dgm:cxn modelId="{A775AE46-7A78-480F-852E-87C57EF9D690}" type="presOf" srcId="{8074CC16-37CA-449F-94A9-88A51611DC47}" destId="{490BF94F-E136-4A5E-8C34-F10F97AC556B}" srcOrd="1" destOrd="0" presId="urn:microsoft.com/office/officeart/2005/8/layout/process2"/>
    <dgm:cxn modelId="{0B5E1A5A-B26F-40BB-869D-5ED63DD03E53}" type="presOf" srcId="{FE20A289-75B4-4AE5-8D0E-4476E4E6B539}" destId="{48229514-C5EF-481E-8456-1109620C13B0}" srcOrd="0" destOrd="0" presId="urn:microsoft.com/office/officeart/2005/8/layout/process2"/>
    <dgm:cxn modelId="{71983C68-F6D6-4449-8936-CC773E91CC1D}" srcId="{44B700BB-2E00-4F06-B0D7-4BD6A923CBB7}" destId="{8A3E3C51-053C-46C8-B143-85BE6952E8A5}" srcOrd="3" destOrd="0" parTransId="{2D5FE8E9-A969-4357-8189-36A37DD0ECA3}" sibTransId="{8074CC16-37CA-449F-94A9-88A51611DC47}"/>
    <dgm:cxn modelId="{7545EF80-2B89-40E7-822E-0B10D43DDABA}" type="presOf" srcId="{D2C5E4FF-332F-4A3C-8AE9-53D1B651AF43}" destId="{C1071A63-FE75-4A03-A891-46F75B5C1F69}" srcOrd="1" destOrd="0" presId="urn:microsoft.com/office/officeart/2005/8/layout/process2"/>
    <dgm:cxn modelId="{A1A7BC5C-DDF1-42A3-90BB-35E1C965E353}" type="presParOf" srcId="{0ED85664-5D7E-4EF2-9882-877CEE531D75}" destId="{2A953CEA-987D-48CA-8EB9-7C94116CB505}" srcOrd="0" destOrd="0" presId="urn:microsoft.com/office/officeart/2005/8/layout/process2"/>
    <dgm:cxn modelId="{6A8AE1CF-31C1-41E9-9E36-E287042E38D1}" type="presParOf" srcId="{0ED85664-5D7E-4EF2-9882-877CEE531D75}" destId="{3C43D3ED-E5F7-4F2A-AE9A-13DD24E1AB4F}" srcOrd="1" destOrd="0" presId="urn:microsoft.com/office/officeart/2005/8/layout/process2"/>
    <dgm:cxn modelId="{C0E86FAF-CADF-4D56-A15A-EF4BC21EC805}" type="presParOf" srcId="{3C43D3ED-E5F7-4F2A-AE9A-13DD24E1AB4F}" destId="{058F6408-0A44-4080-BD00-EE049997775F}" srcOrd="0" destOrd="0" presId="urn:microsoft.com/office/officeart/2005/8/layout/process2"/>
    <dgm:cxn modelId="{BC0E71D7-9F9B-4EC2-8CE0-5C4B0CF03F0A}" type="presParOf" srcId="{0ED85664-5D7E-4EF2-9882-877CEE531D75}" destId="{C5FABDBF-9D47-48DF-936B-9FA93FFF2EDA}" srcOrd="2" destOrd="0" presId="urn:microsoft.com/office/officeart/2005/8/layout/process2"/>
    <dgm:cxn modelId="{B47F85D0-3A25-41D3-9394-5C9EA53B4B6C}" type="presParOf" srcId="{0ED85664-5D7E-4EF2-9882-877CEE531D75}" destId="{5B700725-729D-42C7-9F95-7A7FDA2FA41D}" srcOrd="3" destOrd="0" presId="urn:microsoft.com/office/officeart/2005/8/layout/process2"/>
    <dgm:cxn modelId="{BA6DEDE2-6B2B-4A3F-8E6E-DCB6235D3784}" type="presParOf" srcId="{5B700725-729D-42C7-9F95-7A7FDA2FA41D}" destId="{C1071A63-FE75-4A03-A891-46F75B5C1F69}" srcOrd="0" destOrd="0" presId="urn:microsoft.com/office/officeart/2005/8/layout/process2"/>
    <dgm:cxn modelId="{C0928E58-036E-4FA2-9388-E788C399B6F6}" type="presParOf" srcId="{0ED85664-5D7E-4EF2-9882-877CEE531D75}" destId="{48229514-C5EF-481E-8456-1109620C13B0}" srcOrd="4" destOrd="0" presId="urn:microsoft.com/office/officeart/2005/8/layout/process2"/>
    <dgm:cxn modelId="{190DEE61-C492-4936-8034-E3A9FE036F75}" type="presParOf" srcId="{0ED85664-5D7E-4EF2-9882-877CEE531D75}" destId="{4E2BEB8D-84FC-4A0B-B987-42D23BF3EE94}" srcOrd="5" destOrd="0" presId="urn:microsoft.com/office/officeart/2005/8/layout/process2"/>
    <dgm:cxn modelId="{5EE57574-02B8-479B-A9BD-146179389814}" type="presParOf" srcId="{4E2BEB8D-84FC-4A0B-B987-42D23BF3EE94}" destId="{49683673-24DD-40F9-ABCD-EDA007237300}" srcOrd="0" destOrd="0" presId="urn:microsoft.com/office/officeart/2005/8/layout/process2"/>
    <dgm:cxn modelId="{1CF9B57C-1752-46A4-B2EC-FA9E0EA08FC0}" type="presParOf" srcId="{0ED85664-5D7E-4EF2-9882-877CEE531D75}" destId="{1E83F1DF-FD4E-47F7-B836-67E3919688D6}" srcOrd="6" destOrd="0" presId="urn:microsoft.com/office/officeart/2005/8/layout/process2"/>
    <dgm:cxn modelId="{3B98F2B6-21CE-4DF3-A8BC-1AEDAE1884B3}" type="presParOf" srcId="{0ED85664-5D7E-4EF2-9882-877CEE531D75}" destId="{37686033-F4C9-4406-A491-6468492693F6}" srcOrd="7" destOrd="0" presId="urn:microsoft.com/office/officeart/2005/8/layout/process2"/>
    <dgm:cxn modelId="{4D406D05-ABE0-4EE9-83F9-1610F89036B9}" type="presParOf" srcId="{37686033-F4C9-4406-A491-6468492693F6}" destId="{490BF94F-E136-4A5E-8C34-F10F97AC556B}" srcOrd="0" destOrd="0" presId="urn:microsoft.com/office/officeart/2005/8/layout/process2"/>
    <dgm:cxn modelId="{8A0E8765-2949-4B76-902D-8928668DBC8E}" type="presParOf" srcId="{0ED85664-5D7E-4EF2-9882-877CEE531D75}" destId="{1A71C870-883C-49CC-A28C-2862B0DFAAE6}"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723EFC-C7AE-413C-A309-E165D5B4D035}" type="doc">
      <dgm:prSet loTypeId="urn:microsoft.com/office/officeart/2005/8/layout/hierarchy3" loCatId="hierarchy" qsTypeId="urn:microsoft.com/office/officeart/2005/8/quickstyle/simple4" qsCatId="simple" csTypeId="urn:microsoft.com/office/officeart/2005/8/colors/colorful5" csCatId="colorful" phldr="1"/>
      <dgm:spPr/>
      <dgm:t>
        <a:bodyPr/>
        <a:lstStyle/>
        <a:p>
          <a:endParaRPr lang="es-CL"/>
        </a:p>
      </dgm:t>
    </dgm:pt>
    <dgm:pt modelId="{53433FE5-902F-44D4-A65E-483F40EC4782}">
      <dgm:prSet phldrT="[Texto]" custT="1">
        <dgm:style>
          <a:lnRef idx="0">
            <a:schemeClr val="accent1"/>
          </a:lnRef>
          <a:fillRef idx="3">
            <a:schemeClr val="accent1"/>
          </a:fillRef>
          <a:effectRef idx="3">
            <a:schemeClr val="accent1"/>
          </a:effectRef>
          <a:fontRef idx="minor">
            <a:schemeClr val="lt1"/>
          </a:fontRef>
        </dgm:style>
      </dgm:prSet>
      <dgm:spPr/>
      <dgm:t>
        <a:bodyPr/>
        <a:lstStyle/>
        <a:p>
          <a:r>
            <a:rPr lang="es-CL" sz="2400" b="1" dirty="0" smtClean="0">
              <a:solidFill>
                <a:schemeClr val="bg1"/>
              </a:solidFill>
            </a:rPr>
            <a:t>Requerimientos de Usuario</a:t>
          </a:r>
          <a:endParaRPr lang="es-CL" sz="2400" b="1" dirty="0">
            <a:solidFill>
              <a:schemeClr val="bg1"/>
            </a:solidFill>
          </a:endParaRPr>
        </a:p>
      </dgm:t>
    </dgm:pt>
    <dgm:pt modelId="{4DB15011-E77D-418F-AE7F-CB52E519675D}" type="parTrans" cxnId="{11BD3ABC-6B68-478C-933B-B63CBA7087E1}">
      <dgm:prSet/>
      <dgm:spPr/>
      <dgm:t>
        <a:bodyPr/>
        <a:lstStyle/>
        <a:p>
          <a:endParaRPr lang="es-CL"/>
        </a:p>
      </dgm:t>
    </dgm:pt>
    <dgm:pt modelId="{E83FE540-8A7A-4678-BEAE-C333338A0876}" type="sibTrans" cxnId="{11BD3ABC-6B68-478C-933B-B63CBA7087E1}">
      <dgm:prSet/>
      <dgm:spPr/>
      <dgm:t>
        <a:bodyPr/>
        <a:lstStyle/>
        <a:p>
          <a:endParaRPr lang="es-CL"/>
        </a:p>
      </dgm:t>
    </dgm:pt>
    <dgm:pt modelId="{180D96A1-8056-4786-B399-88A21C640DFF}">
      <dgm:prSet phldrT="[Texto]" custT="1">
        <dgm:style>
          <a:lnRef idx="2">
            <a:schemeClr val="accent2"/>
          </a:lnRef>
          <a:fillRef idx="1">
            <a:schemeClr val="lt1"/>
          </a:fillRef>
          <a:effectRef idx="0">
            <a:schemeClr val="accent2"/>
          </a:effectRef>
          <a:fontRef idx="minor">
            <a:schemeClr val="dk1"/>
          </a:fontRef>
        </dgm:style>
      </dgm:prSet>
      <dgm:spPr/>
      <dgm:t>
        <a:bodyPr/>
        <a:lstStyle/>
        <a:p>
          <a:pPr algn="ctr"/>
          <a:r>
            <a:rPr lang="es-CL" sz="2000" b="0" i="0" dirty="0" smtClean="0">
              <a:solidFill>
                <a:schemeClr val="tx1">
                  <a:lumMod val="50000"/>
                  <a:lumOff val="50000"/>
                </a:schemeClr>
              </a:solidFill>
            </a:rPr>
            <a:t>Los </a:t>
          </a:r>
          <a:r>
            <a:rPr lang="es-CL" sz="2000" b="1" i="0" dirty="0" smtClean="0">
              <a:solidFill>
                <a:schemeClr val="tx1">
                  <a:lumMod val="50000"/>
                  <a:lumOff val="50000"/>
                </a:schemeClr>
              </a:solidFill>
            </a:rPr>
            <a:t>requerimientos de usuario </a:t>
          </a:r>
          <a:r>
            <a:rPr lang="es-CL" sz="2000" b="0" i="0" dirty="0" smtClean="0">
              <a:solidFill>
                <a:schemeClr val="tx1">
                  <a:lumMod val="50000"/>
                  <a:lumOff val="50000"/>
                </a:schemeClr>
              </a:solidFill>
            </a:rPr>
            <a:t>los da el </a:t>
          </a:r>
          <a:r>
            <a:rPr lang="es-CL" sz="2000" b="1" i="0" dirty="0" smtClean="0">
              <a:solidFill>
                <a:srgbClr val="C00000"/>
              </a:solidFill>
            </a:rPr>
            <a:t>cliente</a:t>
          </a:r>
          <a:r>
            <a:rPr lang="es-CL" sz="2000" b="1" i="0" dirty="0" smtClean="0">
              <a:solidFill>
                <a:schemeClr val="tx1">
                  <a:lumMod val="50000"/>
                  <a:lumOff val="50000"/>
                </a:schemeClr>
              </a:solidFill>
            </a:rPr>
            <a:t>, </a:t>
          </a:r>
          <a:r>
            <a:rPr lang="es-CL" sz="2000" b="0" i="0" dirty="0" smtClean="0">
              <a:solidFill>
                <a:schemeClr val="tx1">
                  <a:lumMod val="50000"/>
                  <a:lumOff val="50000"/>
                </a:schemeClr>
              </a:solidFill>
            </a:rPr>
            <a:t>donde en lenguaje natural comenta que es </a:t>
          </a:r>
          <a:r>
            <a:rPr lang="es-CL" sz="2000" b="1" i="0" dirty="0" smtClean="0">
              <a:solidFill>
                <a:schemeClr val="tx1">
                  <a:lumMod val="50000"/>
                  <a:lumOff val="50000"/>
                </a:schemeClr>
              </a:solidFill>
            </a:rPr>
            <a:t>lo que desea que </a:t>
          </a:r>
          <a:r>
            <a:rPr lang="es-CL" sz="2000" b="1" i="0" dirty="0" smtClean="0">
              <a:solidFill>
                <a:srgbClr val="C00000"/>
              </a:solidFill>
            </a:rPr>
            <a:t>el sistema haga</a:t>
          </a:r>
          <a:r>
            <a:rPr lang="es-CL" sz="2000" b="0" i="0" dirty="0" smtClean="0">
              <a:solidFill>
                <a:schemeClr val="tx1">
                  <a:lumMod val="50000"/>
                  <a:lumOff val="50000"/>
                </a:schemeClr>
              </a:solidFill>
            </a:rPr>
            <a:t> y los </a:t>
          </a:r>
          <a:r>
            <a:rPr lang="es-CL" sz="2000" b="1" i="0" dirty="0" smtClean="0">
              <a:solidFill>
                <a:schemeClr val="tx1">
                  <a:lumMod val="50000"/>
                  <a:lumOff val="50000"/>
                </a:schemeClr>
              </a:solidFill>
            </a:rPr>
            <a:t>servicios </a:t>
          </a:r>
          <a:r>
            <a:rPr lang="es-CL" sz="2000" b="0" i="0" dirty="0" smtClean="0">
              <a:solidFill>
                <a:schemeClr val="tx1">
                  <a:lumMod val="50000"/>
                  <a:lumOff val="50000"/>
                </a:schemeClr>
              </a:solidFill>
            </a:rPr>
            <a:t>que este proporciona, así mismo como las </a:t>
          </a:r>
          <a:r>
            <a:rPr lang="es-CL" sz="2000" b="1" i="0" dirty="0" smtClean="0">
              <a:solidFill>
                <a:schemeClr val="tx1">
                  <a:lumMod val="50000"/>
                  <a:lumOff val="50000"/>
                </a:schemeClr>
              </a:solidFill>
            </a:rPr>
            <a:t>limitaciones operacionales </a:t>
          </a:r>
          <a:r>
            <a:rPr lang="es-CL" sz="2000" b="0" i="0" dirty="0" smtClean="0">
              <a:solidFill>
                <a:schemeClr val="tx1">
                  <a:lumMod val="50000"/>
                  <a:lumOff val="50000"/>
                </a:schemeClr>
              </a:solidFill>
            </a:rPr>
            <a:t>con las que cuenta.</a:t>
          </a:r>
          <a:endParaRPr lang="es-CL" sz="2000" dirty="0">
            <a:solidFill>
              <a:schemeClr val="tx1">
                <a:lumMod val="50000"/>
                <a:lumOff val="50000"/>
              </a:schemeClr>
            </a:solidFill>
          </a:endParaRPr>
        </a:p>
      </dgm:t>
    </dgm:pt>
    <dgm:pt modelId="{C49DA7A2-ABA9-479E-B7E4-9FB54D8466DE}" type="parTrans" cxnId="{307B61B7-FB22-4857-8374-07FE46516969}">
      <dgm:prSet/>
      <dgm:spPr/>
      <dgm:t>
        <a:bodyPr/>
        <a:lstStyle/>
        <a:p>
          <a:endParaRPr lang="es-CL"/>
        </a:p>
      </dgm:t>
    </dgm:pt>
    <dgm:pt modelId="{D9930A0A-AD45-4341-AF9C-02068C9AF1F9}" type="sibTrans" cxnId="{307B61B7-FB22-4857-8374-07FE46516969}">
      <dgm:prSet/>
      <dgm:spPr/>
      <dgm:t>
        <a:bodyPr/>
        <a:lstStyle/>
        <a:p>
          <a:endParaRPr lang="es-CL"/>
        </a:p>
      </dgm:t>
    </dgm:pt>
    <dgm:pt modelId="{0B0639F7-7383-4196-9D82-06CD18E24CF2}">
      <dgm:prSet phldrT="[Texto]" custT="1">
        <dgm:style>
          <a:lnRef idx="0">
            <a:schemeClr val="accent2"/>
          </a:lnRef>
          <a:fillRef idx="3">
            <a:schemeClr val="accent2"/>
          </a:fillRef>
          <a:effectRef idx="3">
            <a:schemeClr val="accent2"/>
          </a:effectRef>
          <a:fontRef idx="minor">
            <a:schemeClr val="lt1"/>
          </a:fontRef>
        </dgm:style>
      </dgm:prSet>
      <dgm:spPr/>
      <dgm:t>
        <a:bodyPr/>
        <a:lstStyle/>
        <a:p>
          <a:r>
            <a:rPr lang="es-CL" sz="2400" b="1" dirty="0" smtClean="0"/>
            <a:t>Requerimientos de Sistema</a:t>
          </a:r>
          <a:endParaRPr lang="es-CL" sz="2400" b="1" dirty="0"/>
        </a:p>
      </dgm:t>
    </dgm:pt>
    <dgm:pt modelId="{829DE9BF-4E3F-417B-AD22-FDCB59FF9CB9}" type="parTrans" cxnId="{7B00C870-1FBB-4303-83E1-841FBF48F6FB}">
      <dgm:prSet/>
      <dgm:spPr/>
      <dgm:t>
        <a:bodyPr/>
        <a:lstStyle/>
        <a:p>
          <a:endParaRPr lang="es-CL"/>
        </a:p>
      </dgm:t>
    </dgm:pt>
    <dgm:pt modelId="{1CB99F49-99D4-4B70-A4F2-A635E2AC804A}" type="sibTrans" cxnId="{7B00C870-1FBB-4303-83E1-841FBF48F6FB}">
      <dgm:prSet/>
      <dgm:spPr/>
      <dgm:t>
        <a:bodyPr/>
        <a:lstStyle/>
        <a:p>
          <a:endParaRPr lang="es-CL"/>
        </a:p>
      </dgm:t>
    </dgm:pt>
    <dgm:pt modelId="{8E98A10E-5AA8-4D13-BFCA-7B30D28E671E}">
      <dgm:prSet phldrT="[Texto]" custT="1">
        <dgm:style>
          <a:lnRef idx="2">
            <a:schemeClr val="accent2"/>
          </a:lnRef>
          <a:fillRef idx="1">
            <a:schemeClr val="lt1"/>
          </a:fillRef>
          <a:effectRef idx="0">
            <a:schemeClr val="accent2"/>
          </a:effectRef>
          <a:fontRef idx="minor">
            <a:schemeClr val="dk1"/>
          </a:fontRef>
        </dgm:style>
      </dgm:prSet>
      <dgm:spPr/>
      <dgm:t>
        <a:bodyPr/>
        <a:lstStyle/>
        <a:p>
          <a:pPr algn="ctr"/>
          <a:r>
            <a:rPr lang="es-CL" sz="2000" b="0" i="0" dirty="0" smtClean="0">
              <a:solidFill>
                <a:schemeClr val="tx1">
                  <a:lumMod val="50000"/>
                  <a:lumOff val="50000"/>
                </a:schemeClr>
              </a:solidFill>
            </a:rPr>
            <a:t>Los </a:t>
          </a:r>
          <a:r>
            <a:rPr lang="es-CL" sz="2000" b="1" i="0" dirty="0" smtClean="0">
              <a:solidFill>
                <a:schemeClr val="tx1">
                  <a:lumMod val="50000"/>
                  <a:lumOff val="50000"/>
                </a:schemeClr>
              </a:solidFill>
            </a:rPr>
            <a:t>requerimientos del sistema </a:t>
          </a:r>
          <a:r>
            <a:rPr lang="es-CL" sz="2000" b="1" i="0" dirty="0" smtClean="0">
              <a:solidFill>
                <a:srgbClr val="C00000"/>
              </a:solidFill>
            </a:rPr>
            <a:t>describen los servicios del sistema </a:t>
          </a:r>
          <a:r>
            <a:rPr lang="es-CL" sz="2000" b="0" i="0" dirty="0" smtClean="0">
              <a:solidFill>
                <a:schemeClr val="tx1">
                  <a:lumMod val="50000"/>
                  <a:lumOff val="50000"/>
                </a:schemeClr>
              </a:solidFill>
            </a:rPr>
            <a:t>de una forma </a:t>
          </a:r>
          <a:r>
            <a:rPr lang="es-CL" sz="2000" b="1" i="0" dirty="0" smtClean="0">
              <a:solidFill>
                <a:schemeClr val="tx1">
                  <a:lumMod val="50000"/>
                  <a:lumOff val="50000"/>
                </a:schemeClr>
              </a:solidFill>
            </a:rPr>
            <a:t>más detallada </a:t>
          </a:r>
          <a:r>
            <a:rPr lang="es-CL" sz="2000" b="0" i="0" dirty="0" smtClean="0">
              <a:solidFill>
                <a:schemeClr val="tx1">
                  <a:lumMod val="50000"/>
                  <a:lumOff val="50000"/>
                </a:schemeClr>
              </a:solidFill>
            </a:rPr>
            <a:t>y </a:t>
          </a:r>
          <a:r>
            <a:rPr lang="es-CL" sz="2000" b="1" i="0" dirty="0" smtClean="0">
              <a:solidFill>
                <a:schemeClr val="tx1">
                  <a:lumMod val="50000"/>
                  <a:lumOff val="50000"/>
                </a:schemeClr>
              </a:solidFill>
            </a:rPr>
            <a:t>técnica,</a:t>
          </a:r>
          <a:r>
            <a:rPr lang="es-CL" sz="2000" b="0" i="0" dirty="0" smtClean="0">
              <a:solidFill>
                <a:schemeClr val="tx1">
                  <a:lumMod val="50000"/>
                  <a:lumOff val="50000"/>
                </a:schemeClr>
              </a:solidFill>
            </a:rPr>
            <a:t> donde </a:t>
          </a:r>
          <a:r>
            <a:rPr lang="es-CL" sz="2000" b="1" i="0" dirty="0" smtClean="0">
              <a:solidFill>
                <a:schemeClr val="tx1">
                  <a:lumMod val="50000"/>
                  <a:lumOff val="50000"/>
                </a:schemeClr>
              </a:solidFill>
            </a:rPr>
            <a:t>en conjunto </a:t>
          </a:r>
          <a:r>
            <a:rPr lang="es-CL" sz="2000" b="0" i="0" dirty="0" smtClean="0">
              <a:solidFill>
                <a:schemeClr val="tx1">
                  <a:lumMod val="50000"/>
                  <a:lumOff val="50000"/>
                </a:schemeClr>
              </a:solidFill>
            </a:rPr>
            <a:t>el </a:t>
          </a:r>
          <a:r>
            <a:rPr lang="es-CL" sz="2000" b="0" i="0" dirty="0" smtClean="0">
              <a:solidFill>
                <a:srgbClr val="C00000"/>
              </a:solidFill>
            </a:rPr>
            <a:t>cliente</a:t>
          </a:r>
          <a:r>
            <a:rPr lang="es-CL" sz="2000" b="0" i="0" dirty="0" smtClean="0">
              <a:solidFill>
                <a:schemeClr val="tx1">
                  <a:lumMod val="50000"/>
                  <a:lumOff val="50000"/>
                </a:schemeClr>
              </a:solidFill>
            </a:rPr>
            <a:t> y el </a:t>
          </a:r>
          <a:r>
            <a:rPr lang="es-CL" sz="2000" b="0" i="0" dirty="0" smtClean="0">
              <a:solidFill>
                <a:srgbClr val="C00000"/>
              </a:solidFill>
            </a:rPr>
            <a:t>contratante </a:t>
          </a:r>
          <a:r>
            <a:rPr lang="es-CL" sz="2000" b="0" i="0" dirty="0" smtClean="0">
              <a:solidFill>
                <a:schemeClr val="tx1">
                  <a:lumMod val="50000"/>
                  <a:lumOff val="50000"/>
                </a:schemeClr>
              </a:solidFill>
            </a:rPr>
            <a:t>determinan estos requerimientos.</a:t>
          </a:r>
          <a:endParaRPr lang="es-CL" sz="2000" dirty="0">
            <a:solidFill>
              <a:schemeClr val="tx1">
                <a:lumMod val="50000"/>
                <a:lumOff val="50000"/>
              </a:schemeClr>
            </a:solidFill>
          </a:endParaRPr>
        </a:p>
      </dgm:t>
    </dgm:pt>
    <dgm:pt modelId="{2A25F2D0-6071-439E-A04F-EB879755069D}" type="parTrans" cxnId="{EED55A6F-A8BA-4477-8E04-58790853F194}">
      <dgm:prSet/>
      <dgm:spPr/>
      <dgm:t>
        <a:bodyPr/>
        <a:lstStyle/>
        <a:p>
          <a:endParaRPr lang="es-CL"/>
        </a:p>
      </dgm:t>
    </dgm:pt>
    <dgm:pt modelId="{26062144-A439-405D-9E94-9BD507B873BC}" type="sibTrans" cxnId="{EED55A6F-A8BA-4477-8E04-58790853F194}">
      <dgm:prSet/>
      <dgm:spPr/>
      <dgm:t>
        <a:bodyPr/>
        <a:lstStyle/>
        <a:p>
          <a:endParaRPr lang="es-CL"/>
        </a:p>
      </dgm:t>
    </dgm:pt>
    <dgm:pt modelId="{95AB6132-9BB3-43C6-99D2-379D369051E4}" type="pres">
      <dgm:prSet presAssocID="{2E723EFC-C7AE-413C-A309-E165D5B4D035}" presName="diagram" presStyleCnt="0">
        <dgm:presLayoutVars>
          <dgm:chPref val="1"/>
          <dgm:dir/>
          <dgm:animOne val="branch"/>
          <dgm:animLvl val="lvl"/>
          <dgm:resizeHandles/>
        </dgm:presLayoutVars>
      </dgm:prSet>
      <dgm:spPr/>
      <dgm:t>
        <a:bodyPr/>
        <a:lstStyle/>
        <a:p>
          <a:endParaRPr lang="es-CL"/>
        </a:p>
      </dgm:t>
    </dgm:pt>
    <dgm:pt modelId="{9D4742A8-9886-43B2-9AC1-BBE2751DCEDA}" type="pres">
      <dgm:prSet presAssocID="{53433FE5-902F-44D4-A65E-483F40EC4782}" presName="root" presStyleCnt="0"/>
      <dgm:spPr/>
    </dgm:pt>
    <dgm:pt modelId="{E5D2EF04-CCEB-4862-9768-8320CFA645EF}" type="pres">
      <dgm:prSet presAssocID="{53433FE5-902F-44D4-A65E-483F40EC4782}" presName="rootComposite" presStyleCnt="0"/>
      <dgm:spPr/>
    </dgm:pt>
    <dgm:pt modelId="{8BCBD4AE-540D-46FD-B2FE-819CD73507BC}" type="pres">
      <dgm:prSet presAssocID="{53433FE5-902F-44D4-A65E-483F40EC4782}" presName="rootText" presStyleLbl="node1" presStyleIdx="0" presStyleCnt="2" custScaleX="241342"/>
      <dgm:spPr/>
      <dgm:t>
        <a:bodyPr/>
        <a:lstStyle/>
        <a:p>
          <a:endParaRPr lang="es-CL"/>
        </a:p>
      </dgm:t>
    </dgm:pt>
    <dgm:pt modelId="{840A97FD-9ADC-4DE5-ADF7-DCAB3DAE6EE9}" type="pres">
      <dgm:prSet presAssocID="{53433FE5-902F-44D4-A65E-483F40EC4782}" presName="rootConnector" presStyleLbl="node1" presStyleIdx="0" presStyleCnt="2"/>
      <dgm:spPr/>
      <dgm:t>
        <a:bodyPr/>
        <a:lstStyle/>
        <a:p>
          <a:endParaRPr lang="es-CL"/>
        </a:p>
      </dgm:t>
    </dgm:pt>
    <dgm:pt modelId="{E80115A6-4F5F-4112-99BB-31886392B00F}" type="pres">
      <dgm:prSet presAssocID="{53433FE5-902F-44D4-A65E-483F40EC4782}" presName="childShape" presStyleCnt="0"/>
      <dgm:spPr/>
    </dgm:pt>
    <dgm:pt modelId="{0F01B99C-F069-45CE-89AC-D2876763C9D0}" type="pres">
      <dgm:prSet presAssocID="{C49DA7A2-ABA9-479E-B7E4-9FB54D8466DE}" presName="Name13" presStyleLbl="parChTrans1D2" presStyleIdx="0" presStyleCnt="2"/>
      <dgm:spPr/>
      <dgm:t>
        <a:bodyPr/>
        <a:lstStyle/>
        <a:p>
          <a:endParaRPr lang="es-CL"/>
        </a:p>
      </dgm:t>
    </dgm:pt>
    <dgm:pt modelId="{FD982B46-CD80-4856-8932-AD1DDFAC5B4A}" type="pres">
      <dgm:prSet presAssocID="{180D96A1-8056-4786-B399-88A21C640DFF}" presName="childText" presStyleLbl="bgAcc1" presStyleIdx="0" presStyleCnt="2" custScaleX="270275" custScaleY="402294">
        <dgm:presLayoutVars>
          <dgm:bulletEnabled val="1"/>
        </dgm:presLayoutVars>
      </dgm:prSet>
      <dgm:spPr/>
      <dgm:t>
        <a:bodyPr/>
        <a:lstStyle/>
        <a:p>
          <a:endParaRPr lang="es-CL"/>
        </a:p>
      </dgm:t>
    </dgm:pt>
    <dgm:pt modelId="{F4232D0F-6B7C-451C-ABB9-200D46F7E232}" type="pres">
      <dgm:prSet presAssocID="{0B0639F7-7383-4196-9D82-06CD18E24CF2}" presName="root" presStyleCnt="0"/>
      <dgm:spPr/>
    </dgm:pt>
    <dgm:pt modelId="{6FFD207D-95B8-485C-9F33-75B80B462F91}" type="pres">
      <dgm:prSet presAssocID="{0B0639F7-7383-4196-9D82-06CD18E24CF2}" presName="rootComposite" presStyleCnt="0"/>
      <dgm:spPr/>
    </dgm:pt>
    <dgm:pt modelId="{8B23BDB6-2874-47DD-96C9-B0DBA62C0FAD}" type="pres">
      <dgm:prSet presAssocID="{0B0639F7-7383-4196-9D82-06CD18E24CF2}" presName="rootText" presStyleLbl="node1" presStyleIdx="1" presStyleCnt="2" custScaleX="241342"/>
      <dgm:spPr/>
      <dgm:t>
        <a:bodyPr/>
        <a:lstStyle/>
        <a:p>
          <a:endParaRPr lang="es-CL"/>
        </a:p>
      </dgm:t>
    </dgm:pt>
    <dgm:pt modelId="{B50F307D-2204-4FEE-8A88-CD952AC8288E}" type="pres">
      <dgm:prSet presAssocID="{0B0639F7-7383-4196-9D82-06CD18E24CF2}" presName="rootConnector" presStyleLbl="node1" presStyleIdx="1" presStyleCnt="2"/>
      <dgm:spPr/>
      <dgm:t>
        <a:bodyPr/>
        <a:lstStyle/>
        <a:p>
          <a:endParaRPr lang="es-CL"/>
        </a:p>
      </dgm:t>
    </dgm:pt>
    <dgm:pt modelId="{98BA44FE-D7D6-46A1-9226-1CC128378973}" type="pres">
      <dgm:prSet presAssocID="{0B0639F7-7383-4196-9D82-06CD18E24CF2}" presName="childShape" presStyleCnt="0"/>
      <dgm:spPr/>
    </dgm:pt>
    <dgm:pt modelId="{4804A05A-2F38-4ECD-B5EC-B182F2A3BF7A}" type="pres">
      <dgm:prSet presAssocID="{2A25F2D0-6071-439E-A04F-EB879755069D}" presName="Name13" presStyleLbl="parChTrans1D2" presStyleIdx="1" presStyleCnt="2"/>
      <dgm:spPr/>
      <dgm:t>
        <a:bodyPr/>
        <a:lstStyle/>
        <a:p>
          <a:endParaRPr lang="es-CL"/>
        </a:p>
      </dgm:t>
    </dgm:pt>
    <dgm:pt modelId="{E2F95FE0-48BD-4827-93E9-3A8E342A065E}" type="pres">
      <dgm:prSet presAssocID="{8E98A10E-5AA8-4D13-BFCA-7B30D28E671E}" presName="childText" presStyleLbl="bgAcc1" presStyleIdx="1" presStyleCnt="2" custScaleX="291738" custScaleY="359474">
        <dgm:presLayoutVars>
          <dgm:bulletEnabled val="1"/>
        </dgm:presLayoutVars>
      </dgm:prSet>
      <dgm:spPr/>
      <dgm:t>
        <a:bodyPr/>
        <a:lstStyle/>
        <a:p>
          <a:endParaRPr lang="es-CL"/>
        </a:p>
      </dgm:t>
    </dgm:pt>
  </dgm:ptLst>
  <dgm:cxnLst>
    <dgm:cxn modelId="{53690826-D7E6-480F-A25E-3A0DB86524CE}" type="presOf" srcId="{2E723EFC-C7AE-413C-A309-E165D5B4D035}" destId="{95AB6132-9BB3-43C6-99D2-379D369051E4}" srcOrd="0" destOrd="0" presId="urn:microsoft.com/office/officeart/2005/8/layout/hierarchy3"/>
    <dgm:cxn modelId="{5D83B84D-66BC-46C1-B419-B9322E2B4A57}" type="presOf" srcId="{2A25F2D0-6071-439E-A04F-EB879755069D}" destId="{4804A05A-2F38-4ECD-B5EC-B182F2A3BF7A}" srcOrd="0" destOrd="0" presId="urn:microsoft.com/office/officeart/2005/8/layout/hierarchy3"/>
    <dgm:cxn modelId="{7B00C870-1FBB-4303-83E1-841FBF48F6FB}" srcId="{2E723EFC-C7AE-413C-A309-E165D5B4D035}" destId="{0B0639F7-7383-4196-9D82-06CD18E24CF2}" srcOrd="1" destOrd="0" parTransId="{829DE9BF-4E3F-417B-AD22-FDCB59FF9CB9}" sibTransId="{1CB99F49-99D4-4B70-A4F2-A635E2AC804A}"/>
    <dgm:cxn modelId="{A96F00E1-9B3D-44D8-954F-A8F02B7472F2}" type="presOf" srcId="{53433FE5-902F-44D4-A65E-483F40EC4782}" destId="{8BCBD4AE-540D-46FD-B2FE-819CD73507BC}" srcOrd="0" destOrd="0" presId="urn:microsoft.com/office/officeart/2005/8/layout/hierarchy3"/>
    <dgm:cxn modelId="{E24E0AB8-941B-429B-B4FB-9143B2270AC6}" type="presOf" srcId="{0B0639F7-7383-4196-9D82-06CD18E24CF2}" destId="{8B23BDB6-2874-47DD-96C9-B0DBA62C0FAD}" srcOrd="0" destOrd="0" presId="urn:microsoft.com/office/officeart/2005/8/layout/hierarchy3"/>
    <dgm:cxn modelId="{69EA7E1C-74A0-4D25-AC39-94125A61E482}" type="presOf" srcId="{C49DA7A2-ABA9-479E-B7E4-9FB54D8466DE}" destId="{0F01B99C-F069-45CE-89AC-D2876763C9D0}" srcOrd="0" destOrd="0" presId="urn:microsoft.com/office/officeart/2005/8/layout/hierarchy3"/>
    <dgm:cxn modelId="{D162E658-D602-4EA9-B6D6-2EE01199D3A1}" type="presOf" srcId="{0B0639F7-7383-4196-9D82-06CD18E24CF2}" destId="{B50F307D-2204-4FEE-8A88-CD952AC8288E}" srcOrd="1" destOrd="0" presId="urn:microsoft.com/office/officeart/2005/8/layout/hierarchy3"/>
    <dgm:cxn modelId="{EED55A6F-A8BA-4477-8E04-58790853F194}" srcId="{0B0639F7-7383-4196-9D82-06CD18E24CF2}" destId="{8E98A10E-5AA8-4D13-BFCA-7B30D28E671E}" srcOrd="0" destOrd="0" parTransId="{2A25F2D0-6071-439E-A04F-EB879755069D}" sibTransId="{26062144-A439-405D-9E94-9BD507B873BC}"/>
    <dgm:cxn modelId="{11BD3ABC-6B68-478C-933B-B63CBA7087E1}" srcId="{2E723EFC-C7AE-413C-A309-E165D5B4D035}" destId="{53433FE5-902F-44D4-A65E-483F40EC4782}" srcOrd="0" destOrd="0" parTransId="{4DB15011-E77D-418F-AE7F-CB52E519675D}" sibTransId="{E83FE540-8A7A-4678-BEAE-C333338A0876}"/>
    <dgm:cxn modelId="{307B61B7-FB22-4857-8374-07FE46516969}" srcId="{53433FE5-902F-44D4-A65E-483F40EC4782}" destId="{180D96A1-8056-4786-B399-88A21C640DFF}" srcOrd="0" destOrd="0" parTransId="{C49DA7A2-ABA9-479E-B7E4-9FB54D8466DE}" sibTransId="{D9930A0A-AD45-4341-AF9C-02068C9AF1F9}"/>
    <dgm:cxn modelId="{FED6AE38-91ED-4BE2-94C8-7B575E818C34}" type="presOf" srcId="{53433FE5-902F-44D4-A65E-483F40EC4782}" destId="{840A97FD-9ADC-4DE5-ADF7-DCAB3DAE6EE9}" srcOrd="1" destOrd="0" presId="urn:microsoft.com/office/officeart/2005/8/layout/hierarchy3"/>
    <dgm:cxn modelId="{9BAE094E-1AD6-4831-92B0-931D647D9B8C}" type="presOf" srcId="{180D96A1-8056-4786-B399-88A21C640DFF}" destId="{FD982B46-CD80-4856-8932-AD1DDFAC5B4A}" srcOrd="0" destOrd="0" presId="urn:microsoft.com/office/officeart/2005/8/layout/hierarchy3"/>
    <dgm:cxn modelId="{274C9ED7-9887-4190-8515-EF08D7A1A942}" type="presOf" srcId="{8E98A10E-5AA8-4D13-BFCA-7B30D28E671E}" destId="{E2F95FE0-48BD-4827-93E9-3A8E342A065E}" srcOrd="0" destOrd="0" presId="urn:microsoft.com/office/officeart/2005/8/layout/hierarchy3"/>
    <dgm:cxn modelId="{19299674-2416-4369-9637-37DF1DBAEDBB}" type="presParOf" srcId="{95AB6132-9BB3-43C6-99D2-379D369051E4}" destId="{9D4742A8-9886-43B2-9AC1-BBE2751DCEDA}" srcOrd="0" destOrd="0" presId="urn:microsoft.com/office/officeart/2005/8/layout/hierarchy3"/>
    <dgm:cxn modelId="{C65870A3-85A0-4097-8A86-CA52E921FCE1}" type="presParOf" srcId="{9D4742A8-9886-43B2-9AC1-BBE2751DCEDA}" destId="{E5D2EF04-CCEB-4862-9768-8320CFA645EF}" srcOrd="0" destOrd="0" presId="urn:microsoft.com/office/officeart/2005/8/layout/hierarchy3"/>
    <dgm:cxn modelId="{2FEAD28C-792D-465E-9C83-E702840C742D}" type="presParOf" srcId="{E5D2EF04-CCEB-4862-9768-8320CFA645EF}" destId="{8BCBD4AE-540D-46FD-B2FE-819CD73507BC}" srcOrd="0" destOrd="0" presId="urn:microsoft.com/office/officeart/2005/8/layout/hierarchy3"/>
    <dgm:cxn modelId="{7E70FFD0-F190-404A-8326-24BBC5F43C7A}" type="presParOf" srcId="{E5D2EF04-CCEB-4862-9768-8320CFA645EF}" destId="{840A97FD-9ADC-4DE5-ADF7-DCAB3DAE6EE9}" srcOrd="1" destOrd="0" presId="urn:microsoft.com/office/officeart/2005/8/layout/hierarchy3"/>
    <dgm:cxn modelId="{692079CE-0CDA-4782-8EC4-FA199E59487D}" type="presParOf" srcId="{9D4742A8-9886-43B2-9AC1-BBE2751DCEDA}" destId="{E80115A6-4F5F-4112-99BB-31886392B00F}" srcOrd="1" destOrd="0" presId="urn:microsoft.com/office/officeart/2005/8/layout/hierarchy3"/>
    <dgm:cxn modelId="{5D72649C-18D9-408A-BF4C-98BD01034244}" type="presParOf" srcId="{E80115A6-4F5F-4112-99BB-31886392B00F}" destId="{0F01B99C-F069-45CE-89AC-D2876763C9D0}" srcOrd="0" destOrd="0" presId="urn:microsoft.com/office/officeart/2005/8/layout/hierarchy3"/>
    <dgm:cxn modelId="{CEF83E34-6869-43DA-A6ED-0045E1FD1E17}" type="presParOf" srcId="{E80115A6-4F5F-4112-99BB-31886392B00F}" destId="{FD982B46-CD80-4856-8932-AD1DDFAC5B4A}" srcOrd="1" destOrd="0" presId="urn:microsoft.com/office/officeart/2005/8/layout/hierarchy3"/>
    <dgm:cxn modelId="{39476E9D-F32A-48E5-A080-94A28687831E}" type="presParOf" srcId="{95AB6132-9BB3-43C6-99D2-379D369051E4}" destId="{F4232D0F-6B7C-451C-ABB9-200D46F7E232}" srcOrd="1" destOrd="0" presId="urn:microsoft.com/office/officeart/2005/8/layout/hierarchy3"/>
    <dgm:cxn modelId="{09C88EEF-0022-48DF-94C6-15681CE59728}" type="presParOf" srcId="{F4232D0F-6B7C-451C-ABB9-200D46F7E232}" destId="{6FFD207D-95B8-485C-9F33-75B80B462F91}" srcOrd="0" destOrd="0" presId="urn:microsoft.com/office/officeart/2005/8/layout/hierarchy3"/>
    <dgm:cxn modelId="{D0D9D676-49DD-4D49-AD7B-F4E7E3E3B8CD}" type="presParOf" srcId="{6FFD207D-95B8-485C-9F33-75B80B462F91}" destId="{8B23BDB6-2874-47DD-96C9-B0DBA62C0FAD}" srcOrd="0" destOrd="0" presId="urn:microsoft.com/office/officeart/2005/8/layout/hierarchy3"/>
    <dgm:cxn modelId="{B930C9A5-8C95-4BF4-8096-4E2C3E3C315A}" type="presParOf" srcId="{6FFD207D-95B8-485C-9F33-75B80B462F91}" destId="{B50F307D-2204-4FEE-8A88-CD952AC8288E}" srcOrd="1" destOrd="0" presId="urn:microsoft.com/office/officeart/2005/8/layout/hierarchy3"/>
    <dgm:cxn modelId="{91CE3712-39CE-4B6B-B62F-63826B511204}" type="presParOf" srcId="{F4232D0F-6B7C-451C-ABB9-200D46F7E232}" destId="{98BA44FE-D7D6-46A1-9226-1CC128378973}" srcOrd="1" destOrd="0" presId="urn:microsoft.com/office/officeart/2005/8/layout/hierarchy3"/>
    <dgm:cxn modelId="{98BFADCE-A397-4209-85D0-B9851CC41C12}" type="presParOf" srcId="{98BA44FE-D7D6-46A1-9226-1CC128378973}" destId="{4804A05A-2F38-4ECD-B5EC-B182F2A3BF7A}" srcOrd="0" destOrd="0" presId="urn:microsoft.com/office/officeart/2005/8/layout/hierarchy3"/>
    <dgm:cxn modelId="{169F57BE-2E1A-4737-B9C6-F457A0DCBBEB}" type="presParOf" srcId="{98BA44FE-D7D6-46A1-9226-1CC128378973}" destId="{E2F95FE0-48BD-4827-93E9-3A8E342A065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723ED9-1B77-4C54-80C0-FF820B51019A}" type="doc">
      <dgm:prSet loTypeId="urn:microsoft.com/office/officeart/2008/layout/VerticalCurvedList" loCatId="list" qsTypeId="urn:microsoft.com/office/officeart/2005/8/quickstyle/simple2" qsCatId="simple" csTypeId="urn:microsoft.com/office/officeart/2005/8/colors/accent0_3" csCatId="mainScheme" phldr="1"/>
      <dgm:spPr/>
      <dgm:t>
        <a:bodyPr/>
        <a:lstStyle/>
        <a:p>
          <a:endParaRPr lang="es-CL"/>
        </a:p>
      </dgm:t>
    </dgm:pt>
    <dgm:pt modelId="{08210596-1FC5-4205-A1C9-FE49272AD8AD}">
      <dgm:prSet phldrT="[Texto]"/>
      <dgm:spPr/>
      <dgm:t>
        <a:bodyPr/>
        <a:lstStyle/>
        <a:p>
          <a:r>
            <a:rPr lang="es-CL" b="0" u="none" dirty="0" smtClean="0"/>
            <a:t>Entrevista</a:t>
          </a:r>
          <a:endParaRPr lang="es-CL" b="0" u="none" dirty="0"/>
        </a:p>
      </dgm:t>
    </dgm:pt>
    <dgm:pt modelId="{18DFEBF0-37B8-4256-B5B7-B939D31E6585}" type="parTrans" cxnId="{1CF606E4-53D6-4ECC-8891-2BD92EBFA76B}">
      <dgm:prSet/>
      <dgm:spPr/>
      <dgm:t>
        <a:bodyPr/>
        <a:lstStyle/>
        <a:p>
          <a:endParaRPr lang="es-CL" b="0" u="none">
            <a:solidFill>
              <a:schemeClr val="bg1"/>
            </a:solidFill>
          </a:endParaRPr>
        </a:p>
      </dgm:t>
    </dgm:pt>
    <dgm:pt modelId="{61547790-539E-47EC-9939-7AE31122B432}" type="sibTrans" cxnId="{1CF606E4-53D6-4ECC-8891-2BD92EBFA76B}">
      <dgm:prSet/>
      <dgm:spPr/>
      <dgm:t>
        <a:bodyPr/>
        <a:lstStyle/>
        <a:p>
          <a:endParaRPr lang="es-CL" b="0" u="none">
            <a:solidFill>
              <a:schemeClr val="bg1"/>
            </a:solidFill>
          </a:endParaRPr>
        </a:p>
      </dgm:t>
    </dgm:pt>
    <dgm:pt modelId="{F6D1D909-57E7-4C76-B930-EE0E2DD00CBB}">
      <dgm:prSet phldrT="[Texto]"/>
      <dgm:spPr/>
      <dgm:t>
        <a:bodyPr/>
        <a:lstStyle/>
        <a:p>
          <a:r>
            <a:rPr lang="es-CL" b="0" i="0" u="none" dirty="0" smtClean="0"/>
            <a:t>Desarrollo Conjunto de Aplicaciones ( JAD )</a:t>
          </a:r>
          <a:endParaRPr lang="es-CL" b="0" u="none" dirty="0"/>
        </a:p>
      </dgm:t>
    </dgm:pt>
    <dgm:pt modelId="{E5888269-A2F5-4E4E-A443-9A3F54254CB7}" type="parTrans" cxnId="{4864F760-AF37-4830-A708-234D7F6074EF}">
      <dgm:prSet/>
      <dgm:spPr/>
      <dgm:t>
        <a:bodyPr/>
        <a:lstStyle/>
        <a:p>
          <a:endParaRPr lang="es-CL" b="0" u="none">
            <a:solidFill>
              <a:schemeClr val="bg1"/>
            </a:solidFill>
          </a:endParaRPr>
        </a:p>
      </dgm:t>
    </dgm:pt>
    <dgm:pt modelId="{A1732F51-62DD-4AFF-9D18-6D7FFA478838}" type="sibTrans" cxnId="{4864F760-AF37-4830-A708-234D7F6074EF}">
      <dgm:prSet/>
      <dgm:spPr/>
      <dgm:t>
        <a:bodyPr/>
        <a:lstStyle/>
        <a:p>
          <a:endParaRPr lang="es-CL" b="0" u="none">
            <a:solidFill>
              <a:schemeClr val="bg1"/>
            </a:solidFill>
          </a:endParaRPr>
        </a:p>
      </dgm:t>
    </dgm:pt>
    <dgm:pt modelId="{D49C740E-C270-45C4-A061-035A7FF9B2D0}">
      <dgm:prSet phldrT="[Texto]"/>
      <dgm:spPr/>
      <dgm:t>
        <a:bodyPr/>
        <a:lstStyle/>
        <a:p>
          <a:r>
            <a:rPr lang="es-CL" b="0" i="0" u="none" smtClean="0"/>
            <a:t>Observación</a:t>
          </a:r>
          <a:endParaRPr lang="es-CL" b="0" u="none" dirty="0"/>
        </a:p>
      </dgm:t>
    </dgm:pt>
    <dgm:pt modelId="{E008408B-5634-4D8B-9CE6-1AD1B3186B2B}" type="parTrans" cxnId="{2E22147D-CD1A-4E0F-A473-7E8C1E2BD1C5}">
      <dgm:prSet/>
      <dgm:spPr/>
      <dgm:t>
        <a:bodyPr/>
        <a:lstStyle/>
        <a:p>
          <a:endParaRPr lang="es-CL" b="0" u="none">
            <a:solidFill>
              <a:schemeClr val="bg1"/>
            </a:solidFill>
          </a:endParaRPr>
        </a:p>
      </dgm:t>
    </dgm:pt>
    <dgm:pt modelId="{F26BD418-6B75-4A68-BD8E-9E5EE1306B80}" type="sibTrans" cxnId="{2E22147D-CD1A-4E0F-A473-7E8C1E2BD1C5}">
      <dgm:prSet/>
      <dgm:spPr/>
      <dgm:t>
        <a:bodyPr/>
        <a:lstStyle/>
        <a:p>
          <a:endParaRPr lang="es-CL" b="0" u="none">
            <a:solidFill>
              <a:schemeClr val="bg1"/>
            </a:solidFill>
          </a:endParaRPr>
        </a:p>
      </dgm:t>
    </dgm:pt>
    <dgm:pt modelId="{5F901415-B03B-4123-B247-4F42E332CD2A}">
      <dgm:prSet/>
      <dgm:spPr/>
      <dgm:t>
        <a:bodyPr/>
        <a:lstStyle/>
        <a:p>
          <a:r>
            <a:rPr lang="es-CL" b="0" i="0" u="none" dirty="0" smtClean="0"/>
            <a:t>Desarrollo de Prototipos</a:t>
          </a:r>
          <a:endParaRPr lang="es-CL" b="0" i="0" u="none" dirty="0"/>
        </a:p>
      </dgm:t>
    </dgm:pt>
    <dgm:pt modelId="{35E17DC4-A63A-404B-AC19-FB2EFB7CBE49}" type="parTrans" cxnId="{874B22FB-A470-4E01-9228-E754C8691828}">
      <dgm:prSet/>
      <dgm:spPr/>
      <dgm:t>
        <a:bodyPr/>
        <a:lstStyle/>
        <a:p>
          <a:endParaRPr lang="es-CL" b="0" u="none">
            <a:solidFill>
              <a:schemeClr val="bg1"/>
            </a:solidFill>
          </a:endParaRPr>
        </a:p>
      </dgm:t>
    </dgm:pt>
    <dgm:pt modelId="{44D09604-0922-4FAB-92B0-6DDECEC0CD2F}" type="sibTrans" cxnId="{874B22FB-A470-4E01-9228-E754C8691828}">
      <dgm:prSet/>
      <dgm:spPr/>
      <dgm:t>
        <a:bodyPr/>
        <a:lstStyle/>
        <a:p>
          <a:endParaRPr lang="es-CL" b="0" u="none">
            <a:solidFill>
              <a:schemeClr val="bg1"/>
            </a:solidFill>
          </a:endParaRPr>
        </a:p>
      </dgm:t>
    </dgm:pt>
    <dgm:pt modelId="{5193E44B-BB66-459A-BCD1-BA5010A55C94}">
      <dgm:prSet/>
      <dgm:spPr/>
      <dgm:t>
        <a:bodyPr/>
        <a:lstStyle/>
        <a:p>
          <a:r>
            <a:rPr lang="es-CL" b="0" i="0" u="none" smtClean="0"/>
            <a:t>Estudio de documentación</a:t>
          </a:r>
          <a:endParaRPr lang="es-CL" b="0" u="none" dirty="0"/>
        </a:p>
      </dgm:t>
    </dgm:pt>
    <dgm:pt modelId="{FB662776-23C8-4C2F-8176-0F5A5CB8E522}" type="parTrans" cxnId="{BCDC06D0-F692-42AB-B46B-0D048684CBF4}">
      <dgm:prSet/>
      <dgm:spPr/>
      <dgm:t>
        <a:bodyPr/>
        <a:lstStyle/>
        <a:p>
          <a:endParaRPr lang="es-CL" b="0" u="none">
            <a:solidFill>
              <a:schemeClr val="bg1"/>
            </a:solidFill>
          </a:endParaRPr>
        </a:p>
      </dgm:t>
    </dgm:pt>
    <dgm:pt modelId="{F6648831-8DDE-48BC-8291-7D8B0D8AB5AB}" type="sibTrans" cxnId="{BCDC06D0-F692-42AB-B46B-0D048684CBF4}">
      <dgm:prSet/>
      <dgm:spPr/>
      <dgm:t>
        <a:bodyPr/>
        <a:lstStyle/>
        <a:p>
          <a:endParaRPr lang="es-CL" b="0" u="none">
            <a:solidFill>
              <a:schemeClr val="bg1"/>
            </a:solidFill>
          </a:endParaRPr>
        </a:p>
      </dgm:t>
    </dgm:pt>
    <dgm:pt modelId="{673CEB01-64D4-4FA7-9AEA-CB856AF53445}">
      <dgm:prSet/>
      <dgm:spPr/>
      <dgm:t>
        <a:bodyPr/>
        <a:lstStyle/>
        <a:p>
          <a:r>
            <a:rPr lang="es-CL" b="0" i="0" u="none" dirty="0" smtClean="0"/>
            <a:t>Cuestionarios</a:t>
          </a:r>
          <a:endParaRPr lang="es-CL" b="0" u="none" dirty="0"/>
        </a:p>
      </dgm:t>
    </dgm:pt>
    <dgm:pt modelId="{D09F3AAC-2F6D-4A76-A76B-19BBB655B4E5}" type="parTrans" cxnId="{9627BD86-F10B-4FD9-A258-55A38A83E5AA}">
      <dgm:prSet/>
      <dgm:spPr/>
      <dgm:t>
        <a:bodyPr/>
        <a:lstStyle/>
        <a:p>
          <a:endParaRPr lang="es-CL" b="0" u="none">
            <a:solidFill>
              <a:schemeClr val="bg1"/>
            </a:solidFill>
          </a:endParaRPr>
        </a:p>
      </dgm:t>
    </dgm:pt>
    <dgm:pt modelId="{070D76D7-9D41-4F4D-B81A-8B6A60EBE502}" type="sibTrans" cxnId="{9627BD86-F10B-4FD9-A258-55A38A83E5AA}">
      <dgm:prSet/>
      <dgm:spPr/>
      <dgm:t>
        <a:bodyPr/>
        <a:lstStyle/>
        <a:p>
          <a:endParaRPr lang="es-CL" b="0" u="none">
            <a:solidFill>
              <a:schemeClr val="bg1"/>
            </a:solidFill>
          </a:endParaRPr>
        </a:p>
      </dgm:t>
    </dgm:pt>
    <dgm:pt modelId="{820FD334-511B-4005-8692-4CCC86C87D1A}">
      <dgm:prSet/>
      <dgm:spPr/>
      <dgm:t>
        <a:bodyPr/>
        <a:lstStyle/>
        <a:p>
          <a:r>
            <a:rPr lang="es-CL" b="0" i="0" u="none" dirty="0" smtClean="0"/>
            <a:t>Tormenta de ideas ( </a:t>
          </a:r>
          <a:r>
            <a:rPr lang="es-CL" b="0" i="0" u="none" dirty="0" err="1" smtClean="0"/>
            <a:t>Brainstorming</a:t>
          </a:r>
          <a:r>
            <a:rPr lang="es-CL" b="0" i="0" u="none" dirty="0" smtClean="0"/>
            <a:t> )</a:t>
          </a:r>
          <a:endParaRPr lang="es-CL" b="0" u="none" dirty="0"/>
        </a:p>
      </dgm:t>
    </dgm:pt>
    <dgm:pt modelId="{A6C36DB3-A7AD-47F5-A806-7DEEF7579615}" type="parTrans" cxnId="{F9A8BBCA-C82C-4D97-B9CC-4E0E8A2B24A0}">
      <dgm:prSet/>
      <dgm:spPr/>
      <dgm:t>
        <a:bodyPr/>
        <a:lstStyle/>
        <a:p>
          <a:endParaRPr lang="es-CL" b="0" u="none">
            <a:solidFill>
              <a:schemeClr val="bg1"/>
            </a:solidFill>
          </a:endParaRPr>
        </a:p>
      </dgm:t>
    </dgm:pt>
    <dgm:pt modelId="{F1082491-C27C-4C29-9F20-265D3903E2D5}" type="sibTrans" cxnId="{F9A8BBCA-C82C-4D97-B9CC-4E0E8A2B24A0}">
      <dgm:prSet/>
      <dgm:spPr/>
      <dgm:t>
        <a:bodyPr/>
        <a:lstStyle/>
        <a:p>
          <a:endParaRPr lang="es-CL" b="0" u="none">
            <a:solidFill>
              <a:schemeClr val="bg1"/>
            </a:solidFill>
          </a:endParaRPr>
        </a:p>
      </dgm:t>
    </dgm:pt>
    <dgm:pt modelId="{1E3A7780-2A16-458E-8B57-D755FA95F725}">
      <dgm:prSet/>
      <dgm:spPr/>
      <dgm:t>
        <a:bodyPr/>
        <a:lstStyle/>
        <a:p>
          <a:endParaRPr lang="es-CL"/>
        </a:p>
      </dgm:t>
    </dgm:pt>
    <dgm:pt modelId="{0703AD1E-A6AB-45DC-98C8-F6A4C032CB8C}" type="parTrans" cxnId="{67CF4FE3-52F1-4229-9057-C2030DA97834}">
      <dgm:prSet/>
      <dgm:spPr/>
      <dgm:t>
        <a:bodyPr/>
        <a:lstStyle/>
        <a:p>
          <a:endParaRPr lang="es-CL" b="0" u="none">
            <a:solidFill>
              <a:schemeClr val="bg1"/>
            </a:solidFill>
          </a:endParaRPr>
        </a:p>
      </dgm:t>
    </dgm:pt>
    <dgm:pt modelId="{0D8E684D-4214-427E-8ECD-6401C609BA9C}" type="sibTrans" cxnId="{67CF4FE3-52F1-4229-9057-C2030DA97834}">
      <dgm:prSet/>
      <dgm:spPr/>
      <dgm:t>
        <a:bodyPr/>
        <a:lstStyle/>
        <a:p>
          <a:endParaRPr lang="es-CL" b="0" u="none">
            <a:solidFill>
              <a:schemeClr val="bg1"/>
            </a:solidFill>
          </a:endParaRPr>
        </a:p>
      </dgm:t>
    </dgm:pt>
    <dgm:pt modelId="{587F6F2D-5C89-4011-9568-40E512CEBF5B}">
      <dgm:prSet/>
      <dgm:spPr/>
      <dgm:t>
        <a:bodyPr/>
        <a:lstStyle/>
        <a:p>
          <a:endParaRPr lang="es-CL"/>
        </a:p>
      </dgm:t>
    </dgm:pt>
    <dgm:pt modelId="{25B9A011-A9B4-4F84-B23F-D85EC4B2D04B}" type="parTrans" cxnId="{08FDEB72-5CC7-4DE3-821B-E445B7B6A4FD}">
      <dgm:prSet/>
      <dgm:spPr/>
      <dgm:t>
        <a:bodyPr/>
        <a:lstStyle/>
        <a:p>
          <a:endParaRPr lang="es-CL" b="0" u="none">
            <a:solidFill>
              <a:schemeClr val="bg1"/>
            </a:solidFill>
          </a:endParaRPr>
        </a:p>
      </dgm:t>
    </dgm:pt>
    <dgm:pt modelId="{94C51DA2-A892-4098-B0FD-37C7F64B6C16}" type="sibTrans" cxnId="{08FDEB72-5CC7-4DE3-821B-E445B7B6A4FD}">
      <dgm:prSet/>
      <dgm:spPr/>
      <dgm:t>
        <a:bodyPr/>
        <a:lstStyle/>
        <a:p>
          <a:endParaRPr lang="es-CL" b="0" u="none">
            <a:solidFill>
              <a:schemeClr val="bg1"/>
            </a:solidFill>
          </a:endParaRPr>
        </a:p>
      </dgm:t>
    </dgm:pt>
    <dgm:pt modelId="{380E6EA8-4080-432B-93B8-0DA6100138E9}">
      <dgm:prSet/>
      <dgm:spPr/>
      <dgm:t>
        <a:bodyPr/>
        <a:lstStyle/>
        <a:p>
          <a:endParaRPr lang="es-CL"/>
        </a:p>
      </dgm:t>
    </dgm:pt>
    <dgm:pt modelId="{0F3299FA-EB66-428B-A231-05E7F1B020A4}" type="parTrans" cxnId="{08325B15-4D6F-48D8-BE43-C84F0369C5A7}">
      <dgm:prSet/>
      <dgm:spPr/>
      <dgm:t>
        <a:bodyPr/>
        <a:lstStyle/>
        <a:p>
          <a:endParaRPr lang="es-CL" b="0" u="none">
            <a:solidFill>
              <a:schemeClr val="bg1"/>
            </a:solidFill>
          </a:endParaRPr>
        </a:p>
      </dgm:t>
    </dgm:pt>
    <dgm:pt modelId="{8BC2047A-DEE3-46A3-8271-43B750CB8C43}" type="sibTrans" cxnId="{08325B15-4D6F-48D8-BE43-C84F0369C5A7}">
      <dgm:prSet/>
      <dgm:spPr/>
      <dgm:t>
        <a:bodyPr/>
        <a:lstStyle/>
        <a:p>
          <a:endParaRPr lang="es-CL" b="0" u="none">
            <a:solidFill>
              <a:schemeClr val="bg1"/>
            </a:solidFill>
          </a:endParaRPr>
        </a:p>
      </dgm:t>
    </dgm:pt>
    <dgm:pt modelId="{9DF4432B-CD8A-414A-BA87-82E34B2594EB}">
      <dgm:prSet/>
      <dgm:spPr/>
      <dgm:t>
        <a:bodyPr/>
        <a:lstStyle/>
        <a:p>
          <a:endParaRPr lang="es-CL"/>
        </a:p>
      </dgm:t>
    </dgm:pt>
    <dgm:pt modelId="{D16555C2-2508-4B28-BED3-0FF5B527F869}" type="parTrans" cxnId="{81D5864D-4F87-477C-809E-EA406A52B779}">
      <dgm:prSet/>
      <dgm:spPr/>
      <dgm:t>
        <a:bodyPr/>
        <a:lstStyle/>
        <a:p>
          <a:endParaRPr lang="es-CL" b="0" u="none">
            <a:solidFill>
              <a:schemeClr val="bg1"/>
            </a:solidFill>
          </a:endParaRPr>
        </a:p>
      </dgm:t>
    </dgm:pt>
    <dgm:pt modelId="{1DBC160C-4FFB-428A-AF2E-54D09AC1ED86}" type="sibTrans" cxnId="{81D5864D-4F87-477C-809E-EA406A52B779}">
      <dgm:prSet/>
      <dgm:spPr/>
      <dgm:t>
        <a:bodyPr/>
        <a:lstStyle/>
        <a:p>
          <a:endParaRPr lang="es-CL" b="0" u="none">
            <a:solidFill>
              <a:schemeClr val="bg1"/>
            </a:solidFill>
          </a:endParaRPr>
        </a:p>
      </dgm:t>
    </dgm:pt>
    <dgm:pt modelId="{45F2F37F-0D54-4CFA-9A8E-F856AE018615}" type="pres">
      <dgm:prSet presAssocID="{44723ED9-1B77-4C54-80C0-FF820B51019A}" presName="Name0" presStyleCnt="0">
        <dgm:presLayoutVars>
          <dgm:chMax val="7"/>
          <dgm:chPref val="7"/>
          <dgm:dir/>
        </dgm:presLayoutVars>
      </dgm:prSet>
      <dgm:spPr/>
      <dgm:t>
        <a:bodyPr/>
        <a:lstStyle/>
        <a:p>
          <a:endParaRPr lang="es-CL"/>
        </a:p>
      </dgm:t>
    </dgm:pt>
    <dgm:pt modelId="{611EA4A4-DDD3-4335-BC85-377766585BCD}" type="pres">
      <dgm:prSet presAssocID="{44723ED9-1B77-4C54-80C0-FF820B51019A}" presName="Name1" presStyleCnt="0"/>
      <dgm:spPr/>
    </dgm:pt>
    <dgm:pt modelId="{A06A1E21-122A-4D79-B54E-67F13E840994}" type="pres">
      <dgm:prSet presAssocID="{44723ED9-1B77-4C54-80C0-FF820B51019A}" presName="cycle" presStyleCnt="0"/>
      <dgm:spPr/>
    </dgm:pt>
    <dgm:pt modelId="{D8503299-880E-47FC-905D-4EDE15AD468F}" type="pres">
      <dgm:prSet presAssocID="{44723ED9-1B77-4C54-80C0-FF820B51019A}" presName="srcNode" presStyleLbl="node1" presStyleIdx="0" presStyleCnt="7"/>
      <dgm:spPr/>
    </dgm:pt>
    <dgm:pt modelId="{BA52A61A-1C0E-4F41-B8F5-9ACA5AF927AF}" type="pres">
      <dgm:prSet presAssocID="{44723ED9-1B77-4C54-80C0-FF820B51019A}" presName="conn" presStyleLbl="parChTrans1D2" presStyleIdx="0" presStyleCnt="1"/>
      <dgm:spPr/>
      <dgm:t>
        <a:bodyPr/>
        <a:lstStyle/>
        <a:p>
          <a:endParaRPr lang="es-CL"/>
        </a:p>
      </dgm:t>
    </dgm:pt>
    <dgm:pt modelId="{F6441D13-E171-4736-892B-44411D96B0E7}" type="pres">
      <dgm:prSet presAssocID="{44723ED9-1B77-4C54-80C0-FF820B51019A}" presName="extraNode" presStyleLbl="node1" presStyleIdx="0" presStyleCnt="7"/>
      <dgm:spPr/>
    </dgm:pt>
    <dgm:pt modelId="{F521A1E4-6FEB-4447-AF2C-C762CE1CD7CF}" type="pres">
      <dgm:prSet presAssocID="{44723ED9-1B77-4C54-80C0-FF820B51019A}" presName="dstNode" presStyleLbl="node1" presStyleIdx="0" presStyleCnt="7"/>
      <dgm:spPr/>
    </dgm:pt>
    <dgm:pt modelId="{C3FDE59D-86D0-4487-B812-62630A7A8847}" type="pres">
      <dgm:prSet presAssocID="{08210596-1FC5-4205-A1C9-FE49272AD8AD}" presName="text_1" presStyleLbl="node1" presStyleIdx="0" presStyleCnt="7">
        <dgm:presLayoutVars>
          <dgm:bulletEnabled val="1"/>
        </dgm:presLayoutVars>
      </dgm:prSet>
      <dgm:spPr/>
      <dgm:t>
        <a:bodyPr/>
        <a:lstStyle/>
        <a:p>
          <a:endParaRPr lang="es-CL"/>
        </a:p>
      </dgm:t>
    </dgm:pt>
    <dgm:pt modelId="{2CA7FD84-A4CA-45B0-84D2-E60AA1C3DEB9}" type="pres">
      <dgm:prSet presAssocID="{08210596-1FC5-4205-A1C9-FE49272AD8AD}" presName="accent_1" presStyleCnt="0"/>
      <dgm:spPr/>
    </dgm:pt>
    <dgm:pt modelId="{6414C1C5-767F-4570-B94C-212E9D4701E4}" type="pres">
      <dgm:prSet presAssocID="{08210596-1FC5-4205-A1C9-FE49272AD8AD}" presName="accentRepeatNode" presStyleLbl="solidFgAcc1" presStyleIdx="0" presStyleCnt="7">
        <dgm:style>
          <a:lnRef idx="3">
            <a:schemeClr val="lt1"/>
          </a:lnRef>
          <a:fillRef idx="1">
            <a:schemeClr val="accent2"/>
          </a:fillRef>
          <a:effectRef idx="1">
            <a:schemeClr val="accent2"/>
          </a:effectRef>
          <a:fontRef idx="minor">
            <a:schemeClr val="lt1"/>
          </a:fontRef>
        </dgm:style>
      </dgm:prSet>
      <dgm:spPr/>
    </dgm:pt>
    <dgm:pt modelId="{873FDCBF-CE32-48E7-A812-541DECCD2F20}" type="pres">
      <dgm:prSet presAssocID="{F6D1D909-57E7-4C76-B930-EE0E2DD00CBB}" presName="text_2" presStyleLbl="node1" presStyleIdx="1" presStyleCnt="7">
        <dgm:presLayoutVars>
          <dgm:bulletEnabled val="1"/>
        </dgm:presLayoutVars>
      </dgm:prSet>
      <dgm:spPr/>
      <dgm:t>
        <a:bodyPr/>
        <a:lstStyle/>
        <a:p>
          <a:endParaRPr lang="es-CL"/>
        </a:p>
      </dgm:t>
    </dgm:pt>
    <dgm:pt modelId="{770BCCC3-1CEC-4F78-9D92-84A50E47746A}" type="pres">
      <dgm:prSet presAssocID="{F6D1D909-57E7-4C76-B930-EE0E2DD00CBB}" presName="accent_2" presStyleCnt="0"/>
      <dgm:spPr/>
    </dgm:pt>
    <dgm:pt modelId="{053154EE-9823-4D87-B5BA-8B77D408906E}" type="pres">
      <dgm:prSet presAssocID="{F6D1D909-57E7-4C76-B930-EE0E2DD00CBB}" presName="accentRepeatNode" presStyleLbl="solidFgAcc1" presStyleIdx="1" presStyleCnt="7">
        <dgm:style>
          <a:lnRef idx="3">
            <a:schemeClr val="lt1"/>
          </a:lnRef>
          <a:fillRef idx="1">
            <a:schemeClr val="accent3"/>
          </a:fillRef>
          <a:effectRef idx="1">
            <a:schemeClr val="accent3"/>
          </a:effectRef>
          <a:fontRef idx="minor">
            <a:schemeClr val="lt1"/>
          </a:fontRef>
        </dgm:style>
      </dgm:prSet>
      <dgm:spPr/>
    </dgm:pt>
    <dgm:pt modelId="{9495E99C-2F37-4974-A815-D59EA25B82C3}" type="pres">
      <dgm:prSet presAssocID="{5F901415-B03B-4123-B247-4F42E332CD2A}" presName="text_3" presStyleLbl="node1" presStyleIdx="2" presStyleCnt="7">
        <dgm:presLayoutVars>
          <dgm:bulletEnabled val="1"/>
        </dgm:presLayoutVars>
      </dgm:prSet>
      <dgm:spPr/>
      <dgm:t>
        <a:bodyPr/>
        <a:lstStyle/>
        <a:p>
          <a:endParaRPr lang="es-CL"/>
        </a:p>
      </dgm:t>
    </dgm:pt>
    <dgm:pt modelId="{3BE9549C-6A19-4BF8-A852-E95AAC436E42}" type="pres">
      <dgm:prSet presAssocID="{5F901415-B03B-4123-B247-4F42E332CD2A}" presName="accent_3" presStyleCnt="0"/>
      <dgm:spPr/>
    </dgm:pt>
    <dgm:pt modelId="{F99DA3D5-990F-4789-B1C8-926606483C93}" type="pres">
      <dgm:prSet presAssocID="{5F901415-B03B-4123-B247-4F42E332CD2A}" presName="accentRepeatNode" presStyleLbl="solidFgAcc1" presStyleIdx="2" presStyleCnt="7">
        <dgm:style>
          <a:lnRef idx="3">
            <a:schemeClr val="lt1"/>
          </a:lnRef>
          <a:fillRef idx="1">
            <a:schemeClr val="accent4"/>
          </a:fillRef>
          <a:effectRef idx="1">
            <a:schemeClr val="accent4"/>
          </a:effectRef>
          <a:fontRef idx="minor">
            <a:schemeClr val="lt1"/>
          </a:fontRef>
        </dgm:style>
      </dgm:prSet>
      <dgm:spPr/>
    </dgm:pt>
    <dgm:pt modelId="{EA8B38F0-4226-491A-9E01-F12ACD6BCB4F}" type="pres">
      <dgm:prSet presAssocID="{D49C740E-C270-45C4-A061-035A7FF9B2D0}" presName="text_4" presStyleLbl="node1" presStyleIdx="3" presStyleCnt="7">
        <dgm:presLayoutVars>
          <dgm:bulletEnabled val="1"/>
        </dgm:presLayoutVars>
      </dgm:prSet>
      <dgm:spPr/>
      <dgm:t>
        <a:bodyPr/>
        <a:lstStyle/>
        <a:p>
          <a:endParaRPr lang="es-CL"/>
        </a:p>
      </dgm:t>
    </dgm:pt>
    <dgm:pt modelId="{CBCCD110-FC40-4A32-8125-53BF97E81A7F}" type="pres">
      <dgm:prSet presAssocID="{D49C740E-C270-45C4-A061-035A7FF9B2D0}" presName="accent_4" presStyleCnt="0"/>
      <dgm:spPr/>
    </dgm:pt>
    <dgm:pt modelId="{B61945D9-1FDC-49B9-A7C6-3433DD2C546C}" type="pres">
      <dgm:prSet presAssocID="{D49C740E-C270-45C4-A061-035A7FF9B2D0}" presName="accentRepeatNode" presStyleLbl="solidFgAcc1" presStyleIdx="3" presStyleCnt="7">
        <dgm:style>
          <a:lnRef idx="3">
            <a:schemeClr val="lt1"/>
          </a:lnRef>
          <a:fillRef idx="1">
            <a:schemeClr val="accent1"/>
          </a:fillRef>
          <a:effectRef idx="1">
            <a:schemeClr val="accent1"/>
          </a:effectRef>
          <a:fontRef idx="minor">
            <a:schemeClr val="lt1"/>
          </a:fontRef>
        </dgm:style>
      </dgm:prSet>
      <dgm:spPr/>
    </dgm:pt>
    <dgm:pt modelId="{E9C397EA-FD27-44AD-BFBF-00EBA251C74B}" type="pres">
      <dgm:prSet presAssocID="{5193E44B-BB66-459A-BCD1-BA5010A55C94}" presName="text_5" presStyleLbl="node1" presStyleIdx="4" presStyleCnt="7">
        <dgm:presLayoutVars>
          <dgm:bulletEnabled val="1"/>
        </dgm:presLayoutVars>
      </dgm:prSet>
      <dgm:spPr/>
      <dgm:t>
        <a:bodyPr/>
        <a:lstStyle/>
        <a:p>
          <a:endParaRPr lang="es-CL"/>
        </a:p>
      </dgm:t>
    </dgm:pt>
    <dgm:pt modelId="{97D01873-5A78-4E89-A392-175C34AA8ACB}" type="pres">
      <dgm:prSet presAssocID="{5193E44B-BB66-459A-BCD1-BA5010A55C94}" presName="accent_5" presStyleCnt="0"/>
      <dgm:spPr/>
    </dgm:pt>
    <dgm:pt modelId="{F39D5731-D557-4D8A-A430-203B6FCEDDE6}" type="pres">
      <dgm:prSet presAssocID="{5193E44B-BB66-459A-BCD1-BA5010A55C94}" presName="accentRepeatNode" presStyleLbl="solidFgAcc1" presStyleIdx="4" presStyleCnt="7">
        <dgm:style>
          <a:lnRef idx="3">
            <a:schemeClr val="lt1"/>
          </a:lnRef>
          <a:fillRef idx="1">
            <a:schemeClr val="accent6"/>
          </a:fillRef>
          <a:effectRef idx="1">
            <a:schemeClr val="accent6"/>
          </a:effectRef>
          <a:fontRef idx="minor">
            <a:schemeClr val="lt1"/>
          </a:fontRef>
        </dgm:style>
      </dgm:prSet>
      <dgm:spPr/>
    </dgm:pt>
    <dgm:pt modelId="{42F898EC-1C24-49B3-8ACC-31858650ADA9}" type="pres">
      <dgm:prSet presAssocID="{673CEB01-64D4-4FA7-9AEA-CB856AF53445}" presName="text_6" presStyleLbl="node1" presStyleIdx="5" presStyleCnt="7">
        <dgm:presLayoutVars>
          <dgm:bulletEnabled val="1"/>
        </dgm:presLayoutVars>
      </dgm:prSet>
      <dgm:spPr/>
      <dgm:t>
        <a:bodyPr/>
        <a:lstStyle/>
        <a:p>
          <a:endParaRPr lang="es-CL"/>
        </a:p>
      </dgm:t>
    </dgm:pt>
    <dgm:pt modelId="{6290565A-6622-4B97-B3A5-4474392E34C3}" type="pres">
      <dgm:prSet presAssocID="{673CEB01-64D4-4FA7-9AEA-CB856AF53445}" presName="accent_6" presStyleCnt="0"/>
      <dgm:spPr/>
    </dgm:pt>
    <dgm:pt modelId="{C0039828-3925-4207-889B-E19FEC9757D0}" type="pres">
      <dgm:prSet presAssocID="{673CEB01-64D4-4FA7-9AEA-CB856AF53445}" presName="accentRepeatNode" presStyleLbl="solidFgAcc1" presStyleIdx="5" presStyleCnt="7">
        <dgm:style>
          <a:lnRef idx="3">
            <a:schemeClr val="lt1"/>
          </a:lnRef>
          <a:fillRef idx="1">
            <a:schemeClr val="accent2"/>
          </a:fillRef>
          <a:effectRef idx="1">
            <a:schemeClr val="accent2"/>
          </a:effectRef>
          <a:fontRef idx="minor">
            <a:schemeClr val="lt1"/>
          </a:fontRef>
        </dgm:style>
      </dgm:prSet>
      <dgm:spPr>
        <a:solidFill>
          <a:srgbClr val="FFC000"/>
        </a:solidFill>
      </dgm:spPr>
    </dgm:pt>
    <dgm:pt modelId="{4FE7382C-430D-4D2C-9D67-266DC28078D3}" type="pres">
      <dgm:prSet presAssocID="{820FD334-511B-4005-8692-4CCC86C87D1A}" presName="text_7" presStyleLbl="node1" presStyleIdx="6" presStyleCnt="7">
        <dgm:presLayoutVars>
          <dgm:bulletEnabled val="1"/>
        </dgm:presLayoutVars>
      </dgm:prSet>
      <dgm:spPr/>
      <dgm:t>
        <a:bodyPr/>
        <a:lstStyle/>
        <a:p>
          <a:endParaRPr lang="es-CL"/>
        </a:p>
      </dgm:t>
    </dgm:pt>
    <dgm:pt modelId="{899EBFB7-196D-4062-BC00-B3852644101A}" type="pres">
      <dgm:prSet presAssocID="{820FD334-511B-4005-8692-4CCC86C87D1A}" presName="accent_7" presStyleCnt="0"/>
      <dgm:spPr/>
    </dgm:pt>
    <dgm:pt modelId="{841C803F-DF2F-455B-8869-3912A562C62C}" type="pres">
      <dgm:prSet presAssocID="{820FD334-511B-4005-8692-4CCC86C87D1A}" presName="accentRepeatNode" presStyleLbl="solidFgAcc1" presStyleIdx="6" presStyleCnt="7">
        <dgm:style>
          <a:lnRef idx="1">
            <a:schemeClr val="dk1"/>
          </a:lnRef>
          <a:fillRef idx="2">
            <a:schemeClr val="dk1"/>
          </a:fillRef>
          <a:effectRef idx="1">
            <a:schemeClr val="dk1"/>
          </a:effectRef>
          <a:fontRef idx="minor">
            <a:schemeClr val="dk1"/>
          </a:fontRef>
        </dgm:style>
      </dgm:prSet>
      <dgm:spPr>
        <a:ln>
          <a:solidFill>
            <a:schemeClr val="bg1"/>
          </a:solidFill>
        </a:ln>
      </dgm:spPr>
    </dgm:pt>
  </dgm:ptLst>
  <dgm:cxnLst>
    <dgm:cxn modelId="{08325B15-4D6F-48D8-BE43-C84F0369C5A7}" srcId="{44723ED9-1B77-4C54-80C0-FF820B51019A}" destId="{380E6EA8-4080-432B-93B8-0DA6100138E9}" srcOrd="9" destOrd="0" parTransId="{0F3299FA-EB66-428B-A231-05E7F1B020A4}" sibTransId="{8BC2047A-DEE3-46A3-8271-43B750CB8C43}"/>
    <dgm:cxn modelId="{560E3598-7F29-4EA5-9040-F7C9C27E112F}" type="presOf" srcId="{08210596-1FC5-4205-A1C9-FE49272AD8AD}" destId="{C3FDE59D-86D0-4487-B812-62630A7A8847}" srcOrd="0" destOrd="0" presId="urn:microsoft.com/office/officeart/2008/layout/VerticalCurvedList"/>
    <dgm:cxn modelId="{1CF606E4-53D6-4ECC-8891-2BD92EBFA76B}" srcId="{44723ED9-1B77-4C54-80C0-FF820B51019A}" destId="{08210596-1FC5-4205-A1C9-FE49272AD8AD}" srcOrd="0" destOrd="0" parTransId="{18DFEBF0-37B8-4256-B5B7-B939D31E6585}" sibTransId="{61547790-539E-47EC-9939-7AE31122B432}"/>
    <dgm:cxn modelId="{3D06B8B8-B2E3-43F8-B86F-A5118631F370}" type="presOf" srcId="{F6D1D909-57E7-4C76-B930-EE0E2DD00CBB}" destId="{873FDCBF-CE32-48E7-A812-541DECCD2F20}" srcOrd="0" destOrd="0" presId="urn:microsoft.com/office/officeart/2008/layout/VerticalCurvedList"/>
    <dgm:cxn modelId="{08FDEB72-5CC7-4DE3-821B-E445B7B6A4FD}" srcId="{44723ED9-1B77-4C54-80C0-FF820B51019A}" destId="{587F6F2D-5C89-4011-9568-40E512CEBF5B}" srcOrd="8" destOrd="0" parTransId="{25B9A011-A9B4-4F84-B23F-D85EC4B2D04B}" sibTransId="{94C51DA2-A892-4098-B0FD-37C7F64B6C16}"/>
    <dgm:cxn modelId="{E270D3A1-E16A-40DC-919B-3D323AA3E5DA}" type="presOf" srcId="{5F901415-B03B-4123-B247-4F42E332CD2A}" destId="{9495E99C-2F37-4974-A815-D59EA25B82C3}" srcOrd="0" destOrd="0" presId="urn:microsoft.com/office/officeart/2008/layout/VerticalCurvedList"/>
    <dgm:cxn modelId="{BCDC06D0-F692-42AB-B46B-0D048684CBF4}" srcId="{44723ED9-1B77-4C54-80C0-FF820B51019A}" destId="{5193E44B-BB66-459A-BCD1-BA5010A55C94}" srcOrd="4" destOrd="0" parTransId="{FB662776-23C8-4C2F-8176-0F5A5CB8E522}" sibTransId="{F6648831-8DDE-48BC-8291-7D8B0D8AB5AB}"/>
    <dgm:cxn modelId="{42C0F6AD-0270-4258-82EB-EC8F3BDC5FEA}" type="presOf" srcId="{44723ED9-1B77-4C54-80C0-FF820B51019A}" destId="{45F2F37F-0D54-4CFA-9A8E-F856AE018615}" srcOrd="0" destOrd="0" presId="urn:microsoft.com/office/officeart/2008/layout/VerticalCurvedList"/>
    <dgm:cxn modelId="{07CB29A7-CD82-4E68-BC7A-12391286F9F6}" type="presOf" srcId="{5193E44B-BB66-459A-BCD1-BA5010A55C94}" destId="{E9C397EA-FD27-44AD-BFBF-00EBA251C74B}" srcOrd="0" destOrd="0" presId="urn:microsoft.com/office/officeart/2008/layout/VerticalCurvedList"/>
    <dgm:cxn modelId="{62A060B4-F1CC-4FC3-AB0C-FC0ECF7D8DAB}" type="presOf" srcId="{820FD334-511B-4005-8692-4CCC86C87D1A}" destId="{4FE7382C-430D-4D2C-9D67-266DC28078D3}" srcOrd="0" destOrd="0" presId="urn:microsoft.com/office/officeart/2008/layout/VerticalCurvedList"/>
    <dgm:cxn modelId="{9627BD86-F10B-4FD9-A258-55A38A83E5AA}" srcId="{44723ED9-1B77-4C54-80C0-FF820B51019A}" destId="{673CEB01-64D4-4FA7-9AEA-CB856AF53445}" srcOrd="5" destOrd="0" parTransId="{D09F3AAC-2F6D-4A76-A76B-19BBB655B4E5}" sibTransId="{070D76D7-9D41-4F4D-B81A-8B6A60EBE502}"/>
    <dgm:cxn modelId="{874B22FB-A470-4E01-9228-E754C8691828}" srcId="{44723ED9-1B77-4C54-80C0-FF820B51019A}" destId="{5F901415-B03B-4123-B247-4F42E332CD2A}" srcOrd="2" destOrd="0" parTransId="{35E17DC4-A63A-404B-AC19-FB2EFB7CBE49}" sibTransId="{44D09604-0922-4FAB-92B0-6DDECEC0CD2F}"/>
    <dgm:cxn modelId="{1B78CCCF-024F-4E75-A130-5B94D620627E}" type="presOf" srcId="{61547790-539E-47EC-9939-7AE31122B432}" destId="{BA52A61A-1C0E-4F41-B8F5-9ACA5AF927AF}" srcOrd="0" destOrd="0" presId="urn:microsoft.com/office/officeart/2008/layout/VerticalCurvedList"/>
    <dgm:cxn modelId="{F9A8BBCA-C82C-4D97-B9CC-4E0E8A2B24A0}" srcId="{44723ED9-1B77-4C54-80C0-FF820B51019A}" destId="{820FD334-511B-4005-8692-4CCC86C87D1A}" srcOrd="6" destOrd="0" parTransId="{A6C36DB3-A7AD-47F5-A806-7DEEF7579615}" sibTransId="{F1082491-C27C-4C29-9F20-265D3903E2D5}"/>
    <dgm:cxn modelId="{81D5864D-4F87-477C-809E-EA406A52B779}" srcId="{44723ED9-1B77-4C54-80C0-FF820B51019A}" destId="{9DF4432B-CD8A-414A-BA87-82E34B2594EB}" srcOrd="10" destOrd="0" parTransId="{D16555C2-2508-4B28-BED3-0FF5B527F869}" sibTransId="{1DBC160C-4FFB-428A-AF2E-54D09AC1ED86}"/>
    <dgm:cxn modelId="{168D31D8-48A2-4A98-96B8-BA207FED1A17}" type="presOf" srcId="{D49C740E-C270-45C4-A061-035A7FF9B2D0}" destId="{EA8B38F0-4226-491A-9E01-F12ACD6BCB4F}" srcOrd="0" destOrd="0" presId="urn:microsoft.com/office/officeart/2008/layout/VerticalCurvedList"/>
    <dgm:cxn modelId="{B69F662E-53D7-448F-B546-BE9205CC5C58}" type="presOf" srcId="{673CEB01-64D4-4FA7-9AEA-CB856AF53445}" destId="{42F898EC-1C24-49B3-8ACC-31858650ADA9}" srcOrd="0" destOrd="0" presId="urn:microsoft.com/office/officeart/2008/layout/VerticalCurvedList"/>
    <dgm:cxn modelId="{2E22147D-CD1A-4E0F-A473-7E8C1E2BD1C5}" srcId="{44723ED9-1B77-4C54-80C0-FF820B51019A}" destId="{D49C740E-C270-45C4-A061-035A7FF9B2D0}" srcOrd="3" destOrd="0" parTransId="{E008408B-5634-4D8B-9CE6-1AD1B3186B2B}" sibTransId="{F26BD418-6B75-4A68-BD8E-9E5EE1306B80}"/>
    <dgm:cxn modelId="{67CF4FE3-52F1-4229-9057-C2030DA97834}" srcId="{44723ED9-1B77-4C54-80C0-FF820B51019A}" destId="{1E3A7780-2A16-458E-8B57-D755FA95F725}" srcOrd="7" destOrd="0" parTransId="{0703AD1E-A6AB-45DC-98C8-F6A4C032CB8C}" sibTransId="{0D8E684D-4214-427E-8ECD-6401C609BA9C}"/>
    <dgm:cxn modelId="{4864F760-AF37-4830-A708-234D7F6074EF}" srcId="{44723ED9-1B77-4C54-80C0-FF820B51019A}" destId="{F6D1D909-57E7-4C76-B930-EE0E2DD00CBB}" srcOrd="1" destOrd="0" parTransId="{E5888269-A2F5-4E4E-A443-9A3F54254CB7}" sibTransId="{A1732F51-62DD-4AFF-9D18-6D7FFA478838}"/>
    <dgm:cxn modelId="{2E11BFE3-BCCB-437C-89E6-CB19124BBEB2}" type="presParOf" srcId="{45F2F37F-0D54-4CFA-9A8E-F856AE018615}" destId="{611EA4A4-DDD3-4335-BC85-377766585BCD}" srcOrd="0" destOrd="0" presId="urn:microsoft.com/office/officeart/2008/layout/VerticalCurvedList"/>
    <dgm:cxn modelId="{D1717C92-F72B-42A6-A608-14377EEDBDE5}" type="presParOf" srcId="{611EA4A4-DDD3-4335-BC85-377766585BCD}" destId="{A06A1E21-122A-4D79-B54E-67F13E840994}" srcOrd="0" destOrd="0" presId="urn:microsoft.com/office/officeart/2008/layout/VerticalCurvedList"/>
    <dgm:cxn modelId="{A177139B-1BEC-4A61-8595-03C503457036}" type="presParOf" srcId="{A06A1E21-122A-4D79-B54E-67F13E840994}" destId="{D8503299-880E-47FC-905D-4EDE15AD468F}" srcOrd="0" destOrd="0" presId="urn:microsoft.com/office/officeart/2008/layout/VerticalCurvedList"/>
    <dgm:cxn modelId="{DCA976C7-8A25-4683-ADD8-0FC38EAA18C2}" type="presParOf" srcId="{A06A1E21-122A-4D79-B54E-67F13E840994}" destId="{BA52A61A-1C0E-4F41-B8F5-9ACA5AF927AF}" srcOrd="1" destOrd="0" presId="urn:microsoft.com/office/officeart/2008/layout/VerticalCurvedList"/>
    <dgm:cxn modelId="{A5E6246A-AC2E-475A-9A22-1F8B0CA22899}" type="presParOf" srcId="{A06A1E21-122A-4D79-B54E-67F13E840994}" destId="{F6441D13-E171-4736-892B-44411D96B0E7}" srcOrd="2" destOrd="0" presId="urn:microsoft.com/office/officeart/2008/layout/VerticalCurvedList"/>
    <dgm:cxn modelId="{4452C522-4AF7-4F04-AB32-229E226E5C70}" type="presParOf" srcId="{A06A1E21-122A-4D79-B54E-67F13E840994}" destId="{F521A1E4-6FEB-4447-AF2C-C762CE1CD7CF}" srcOrd="3" destOrd="0" presId="urn:microsoft.com/office/officeart/2008/layout/VerticalCurvedList"/>
    <dgm:cxn modelId="{A7558CC3-9BF0-407F-98E3-F4996F4143FD}" type="presParOf" srcId="{611EA4A4-DDD3-4335-BC85-377766585BCD}" destId="{C3FDE59D-86D0-4487-B812-62630A7A8847}" srcOrd="1" destOrd="0" presId="urn:microsoft.com/office/officeart/2008/layout/VerticalCurvedList"/>
    <dgm:cxn modelId="{07C54255-A72B-41C3-B9B5-A203B3595FD4}" type="presParOf" srcId="{611EA4A4-DDD3-4335-BC85-377766585BCD}" destId="{2CA7FD84-A4CA-45B0-84D2-E60AA1C3DEB9}" srcOrd="2" destOrd="0" presId="urn:microsoft.com/office/officeart/2008/layout/VerticalCurvedList"/>
    <dgm:cxn modelId="{C06CDFFF-972C-402C-9511-A075AC87190C}" type="presParOf" srcId="{2CA7FD84-A4CA-45B0-84D2-E60AA1C3DEB9}" destId="{6414C1C5-767F-4570-B94C-212E9D4701E4}" srcOrd="0" destOrd="0" presId="urn:microsoft.com/office/officeart/2008/layout/VerticalCurvedList"/>
    <dgm:cxn modelId="{D85050CE-CE00-4F3B-AFCB-8B40542CF2D9}" type="presParOf" srcId="{611EA4A4-DDD3-4335-BC85-377766585BCD}" destId="{873FDCBF-CE32-48E7-A812-541DECCD2F20}" srcOrd="3" destOrd="0" presId="urn:microsoft.com/office/officeart/2008/layout/VerticalCurvedList"/>
    <dgm:cxn modelId="{1D086F35-AE3C-424C-98DC-7375580603EE}" type="presParOf" srcId="{611EA4A4-DDD3-4335-BC85-377766585BCD}" destId="{770BCCC3-1CEC-4F78-9D92-84A50E47746A}" srcOrd="4" destOrd="0" presId="urn:microsoft.com/office/officeart/2008/layout/VerticalCurvedList"/>
    <dgm:cxn modelId="{88EB65CD-015B-4CF1-BAB0-E6F3DE76E9E7}" type="presParOf" srcId="{770BCCC3-1CEC-4F78-9D92-84A50E47746A}" destId="{053154EE-9823-4D87-B5BA-8B77D408906E}" srcOrd="0" destOrd="0" presId="urn:microsoft.com/office/officeart/2008/layout/VerticalCurvedList"/>
    <dgm:cxn modelId="{2F3FB488-064B-4BFA-B1E2-1930E84595AC}" type="presParOf" srcId="{611EA4A4-DDD3-4335-BC85-377766585BCD}" destId="{9495E99C-2F37-4974-A815-D59EA25B82C3}" srcOrd="5" destOrd="0" presId="urn:microsoft.com/office/officeart/2008/layout/VerticalCurvedList"/>
    <dgm:cxn modelId="{81A9196F-0339-4163-8C94-E4D56CD04983}" type="presParOf" srcId="{611EA4A4-DDD3-4335-BC85-377766585BCD}" destId="{3BE9549C-6A19-4BF8-A852-E95AAC436E42}" srcOrd="6" destOrd="0" presId="urn:microsoft.com/office/officeart/2008/layout/VerticalCurvedList"/>
    <dgm:cxn modelId="{0D162DF2-C3CE-470F-A6E1-098C49AD3AB5}" type="presParOf" srcId="{3BE9549C-6A19-4BF8-A852-E95AAC436E42}" destId="{F99DA3D5-990F-4789-B1C8-926606483C93}" srcOrd="0" destOrd="0" presId="urn:microsoft.com/office/officeart/2008/layout/VerticalCurvedList"/>
    <dgm:cxn modelId="{BE8C230D-1502-489A-AD21-C0AB220A1D45}" type="presParOf" srcId="{611EA4A4-DDD3-4335-BC85-377766585BCD}" destId="{EA8B38F0-4226-491A-9E01-F12ACD6BCB4F}" srcOrd="7" destOrd="0" presId="urn:microsoft.com/office/officeart/2008/layout/VerticalCurvedList"/>
    <dgm:cxn modelId="{B1192E66-7B50-4014-9671-3E6BD2E4499A}" type="presParOf" srcId="{611EA4A4-DDD3-4335-BC85-377766585BCD}" destId="{CBCCD110-FC40-4A32-8125-53BF97E81A7F}" srcOrd="8" destOrd="0" presId="urn:microsoft.com/office/officeart/2008/layout/VerticalCurvedList"/>
    <dgm:cxn modelId="{88845B4B-7BA0-4E1A-A40F-8835620ECDF2}" type="presParOf" srcId="{CBCCD110-FC40-4A32-8125-53BF97E81A7F}" destId="{B61945D9-1FDC-49B9-A7C6-3433DD2C546C}" srcOrd="0" destOrd="0" presId="urn:microsoft.com/office/officeart/2008/layout/VerticalCurvedList"/>
    <dgm:cxn modelId="{3DA5561C-8AE0-4955-8077-B26BCE9E5679}" type="presParOf" srcId="{611EA4A4-DDD3-4335-BC85-377766585BCD}" destId="{E9C397EA-FD27-44AD-BFBF-00EBA251C74B}" srcOrd="9" destOrd="0" presId="urn:microsoft.com/office/officeart/2008/layout/VerticalCurvedList"/>
    <dgm:cxn modelId="{CFC87C2C-04F9-4023-B618-B05E3672657E}" type="presParOf" srcId="{611EA4A4-DDD3-4335-BC85-377766585BCD}" destId="{97D01873-5A78-4E89-A392-175C34AA8ACB}" srcOrd="10" destOrd="0" presId="urn:microsoft.com/office/officeart/2008/layout/VerticalCurvedList"/>
    <dgm:cxn modelId="{2CE2EB44-A642-4939-A42A-47BB5D3B8C37}" type="presParOf" srcId="{97D01873-5A78-4E89-A392-175C34AA8ACB}" destId="{F39D5731-D557-4D8A-A430-203B6FCEDDE6}" srcOrd="0" destOrd="0" presId="urn:microsoft.com/office/officeart/2008/layout/VerticalCurvedList"/>
    <dgm:cxn modelId="{2DE466C7-D1DF-46C3-897C-06119E97317A}" type="presParOf" srcId="{611EA4A4-DDD3-4335-BC85-377766585BCD}" destId="{42F898EC-1C24-49B3-8ACC-31858650ADA9}" srcOrd="11" destOrd="0" presId="urn:microsoft.com/office/officeart/2008/layout/VerticalCurvedList"/>
    <dgm:cxn modelId="{580B1719-4B51-4D3A-9EE7-340A519E1CD6}" type="presParOf" srcId="{611EA4A4-DDD3-4335-BC85-377766585BCD}" destId="{6290565A-6622-4B97-B3A5-4474392E34C3}" srcOrd="12" destOrd="0" presId="urn:microsoft.com/office/officeart/2008/layout/VerticalCurvedList"/>
    <dgm:cxn modelId="{D2164E88-412F-429F-981B-0C5920D6B82A}" type="presParOf" srcId="{6290565A-6622-4B97-B3A5-4474392E34C3}" destId="{C0039828-3925-4207-889B-E19FEC9757D0}" srcOrd="0" destOrd="0" presId="urn:microsoft.com/office/officeart/2008/layout/VerticalCurvedList"/>
    <dgm:cxn modelId="{569EC626-6145-4C13-AB2A-78C658013FC0}" type="presParOf" srcId="{611EA4A4-DDD3-4335-BC85-377766585BCD}" destId="{4FE7382C-430D-4D2C-9D67-266DC28078D3}" srcOrd="13" destOrd="0" presId="urn:microsoft.com/office/officeart/2008/layout/VerticalCurvedList"/>
    <dgm:cxn modelId="{054F510B-BED3-41A1-A061-25961931B570}" type="presParOf" srcId="{611EA4A4-DDD3-4335-BC85-377766585BCD}" destId="{899EBFB7-196D-4062-BC00-B3852644101A}" srcOrd="14" destOrd="0" presId="urn:microsoft.com/office/officeart/2008/layout/VerticalCurvedList"/>
    <dgm:cxn modelId="{C22AECA2-8AE2-4637-896E-381D3800F3E8}" type="presParOf" srcId="{899EBFB7-196D-4062-BC00-B3852644101A}" destId="{841C803F-DF2F-455B-8869-3912A562C62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53CEA-987D-48CA-8EB9-7C94116CB505}">
      <dsp:nvSpPr>
        <dsp:cNvPr id="0" name=""/>
        <dsp:cNvSpPr/>
      </dsp:nvSpPr>
      <dsp:spPr>
        <a:xfrm>
          <a:off x="839586" y="2245"/>
          <a:ext cx="2209258" cy="52496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Analizar</a:t>
          </a:r>
          <a:endParaRPr lang="es-CL" sz="2800" b="0" kern="1200" dirty="0"/>
        </a:p>
      </dsp:txBody>
      <dsp:txXfrm>
        <a:off x="854962" y="17621"/>
        <a:ext cx="2178506" cy="494209"/>
      </dsp:txXfrm>
    </dsp:sp>
    <dsp:sp modelId="{3C43D3ED-E5F7-4F2A-AE9A-13DD24E1AB4F}">
      <dsp:nvSpPr>
        <dsp:cNvPr id="0" name=""/>
        <dsp:cNvSpPr/>
      </dsp:nvSpPr>
      <dsp:spPr>
        <a:xfrm rot="5400000">
          <a:off x="1845785" y="540331"/>
          <a:ext cx="196860" cy="23623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1873345" y="560017"/>
        <a:ext cx="141740" cy="137802"/>
      </dsp:txXfrm>
    </dsp:sp>
    <dsp:sp modelId="{C5FABDBF-9D47-48DF-936B-9FA93FFF2EDA}">
      <dsp:nvSpPr>
        <dsp:cNvPr id="0" name=""/>
        <dsp:cNvSpPr/>
      </dsp:nvSpPr>
      <dsp:spPr>
        <a:xfrm>
          <a:off x="839586" y="789688"/>
          <a:ext cx="2209258" cy="524961"/>
        </a:xfrm>
        <a:prstGeom prst="roundRect">
          <a:avLst>
            <a:gd name="adj" fmla="val 1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Diseñar</a:t>
          </a:r>
          <a:endParaRPr lang="es-CL" sz="2800" b="0" kern="1200" dirty="0"/>
        </a:p>
      </dsp:txBody>
      <dsp:txXfrm>
        <a:off x="854962" y="805064"/>
        <a:ext cx="2178506" cy="494209"/>
      </dsp:txXfrm>
    </dsp:sp>
    <dsp:sp modelId="{5B700725-729D-42C7-9F95-7A7FDA2FA41D}">
      <dsp:nvSpPr>
        <dsp:cNvPr id="0" name=""/>
        <dsp:cNvSpPr/>
      </dsp:nvSpPr>
      <dsp:spPr>
        <a:xfrm rot="5400000">
          <a:off x="1845785" y="1327774"/>
          <a:ext cx="196860" cy="236232"/>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1873345" y="1347460"/>
        <a:ext cx="141740" cy="137802"/>
      </dsp:txXfrm>
    </dsp:sp>
    <dsp:sp modelId="{48229514-C5EF-481E-8456-1109620C13B0}">
      <dsp:nvSpPr>
        <dsp:cNvPr id="0" name=""/>
        <dsp:cNvSpPr/>
      </dsp:nvSpPr>
      <dsp:spPr>
        <a:xfrm>
          <a:off x="839586" y="1577131"/>
          <a:ext cx="2209258" cy="524961"/>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Codificar</a:t>
          </a:r>
          <a:endParaRPr lang="es-CL" sz="2800" b="0" kern="1200" dirty="0"/>
        </a:p>
      </dsp:txBody>
      <dsp:txXfrm>
        <a:off x="854962" y="1592507"/>
        <a:ext cx="2178506" cy="494209"/>
      </dsp:txXfrm>
    </dsp:sp>
    <dsp:sp modelId="{4E2BEB8D-84FC-4A0B-B987-42D23BF3EE94}">
      <dsp:nvSpPr>
        <dsp:cNvPr id="0" name=""/>
        <dsp:cNvSpPr/>
      </dsp:nvSpPr>
      <dsp:spPr>
        <a:xfrm rot="5400000">
          <a:off x="1845785" y="2115217"/>
          <a:ext cx="196860" cy="236232"/>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1873345" y="2134903"/>
        <a:ext cx="141740" cy="137802"/>
      </dsp:txXfrm>
    </dsp:sp>
    <dsp:sp modelId="{1E83F1DF-FD4E-47F7-B836-67E3919688D6}">
      <dsp:nvSpPr>
        <dsp:cNvPr id="0" name=""/>
        <dsp:cNvSpPr/>
      </dsp:nvSpPr>
      <dsp:spPr>
        <a:xfrm>
          <a:off x="839586" y="2364573"/>
          <a:ext cx="2209258" cy="524961"/>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Probar</a:t>
          </a:r>
          <a:endParaRPr lang="es-CL" sz="2800" b="0" kern="1200" dirty="0"/>
        </a:p>
      </dsp:txBody>
      <dsp:txXfrm>
        <a:off x="854962" y="2379949"/>
        <a:ext cx="2178506" cy="494209"/>
      </dsp:txXfrm>
    </dsp:sp>
    <dsp:sp modelId="{37686033-F4C9-4406-A491-6468492693F6}">
      <dsp:nvSpPr>
        <dsp:cNvPr id="0" name=""/>
        <dsp:cNvSpPr/>
      </dsp:nvSpPr>
      <dsp:spPr>
        <a:xfrm rot="5400000">
          <a:off x="1845785" y="2902659"/>
          <a:ext cx="196860" cy="236232"/>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1873345" y="2922345"/>
        <a:ext cx="141740" cy="137802"/>
      </dsp:txXfrm>
    </dsp:sp>
    <dsp:sp modelId="{1A71C870-883C-49CC-A28C-2862B0DFAAE6}">
      <dsp:nvSpPr>
        <dsp:cNvPr id="0" name=""/>
        <dsp:cNvSpPr/>
      </dsp:nvSpPr>
      <dsp:spPr>
        <a:xfrm>
          <a:off x="839586" y="3152016"/>
          <a:ext cx="2209258" cy="524961"/>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Mantener</a:t>
          </a:r>
          <a:endParaRPr lang="es-CL" sz="2800" b="0" kern="1200" dirty="0"/>
        </a:p>
      </dsp:txBody>
      <dsp:txXfrm>
        <a:off x="854962" y="3167392"/>
        <a:ext cx="2178506" cy="494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53CEA-987D-48CA-8EB9-7C94116CB505}">
      <dsp:nvSpPr>
        <dsp:cNvPr id="0" name=""/>
        <dsp:cNvSpPr/>
      </dsp:nvSpPr>
      <dsp:spPr>
        <a:xfrm>
          <a:off x="2050546" y="557"/>
          <a:ext cx="2255216" cy="652827"/>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Analizar</a:t>
          </a:r>
          <a:endParaRPr lang="es-CL" sz="2800" b="0" kern="1200" dirty="0"/>
        </a:p>
      </dsp:txBody>
      <dsp:txXfrm>
        <a:off x="2069667" y="19678"/>
        <a:ext cx="2216974" cy="614585"/>
      </dsp:txXfrm>
    </dsp:sp>
    <dsp:sp modelId="{3C43D3ED-E5F7-4F2A-AE9A-13DD24E1AB4F}">
      <dsp:nvSpPr>
        <dsp:cNvPr id="0" name=""/>
        <dsp:cNvSpPr/>
      </dsp:nvSpPr>
      <dsp:spPr>
        <a:xfrm rot="5400000">
          <a:off x="3055749" y="669706"/>
          <a:ext cx="244810" cy="293772"/>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3090023" y="694187"/>
        <a:ext cx="176264" cy="171367"/>
      </dsp:txXfrm>
    </dsp:sp>
    <dsp:sp modelId="{C5FABDBF-9D47-48DF-936B-9FA93FFF2EDA}">
      <dsp:nvSpPr>
        <dsp:cNvPr id="0" name=""/>
        <dsp:cNvSpPr/>
      </dsp:nvSpPr>
      <dsp:spPr>
        <a:xfrm>
          <a:off x="2050546" y="979799"/>
          <a:ext cx="2255216" cy="652827"/>
        </a:xfrm>
        <a:prstGeom prst="roundRect">
          <a:avLst>
            <a:gd name="adj" fmla="val 10000"/>
          </a:avLst>
        </a:prstGeom>
        <a:gradFill rotWithShape="0">
          <a:gsLst>
            <a:gs pos="0">
              <a:schemeClr val="accent5">
                <a:hueOff val="-2483469"/>
                <a:satOff val="9953"/>
                <a:lumOff val="2157"/>
                <a:alphaOff val="0"/>
                <a:shade val="51000"/>
                <a:satMod val="130000"/>
              </a:schemeClr>
            </a:gs>
            <a:gs pos="80000">
              <a:schemeClr val="accent5">
                <a:hueOff val="-2483469"/>
                <a:satOff val="9953"/>
                <a:lumOff val="2157"/>
                <a:alphaOff val="0"/>
                <a:shade val="93000"/>
                <a:satMod val="130000"/>
              </a:schemeClr>
            </a:gs>
            <a:gs pos="100000">
              <a:schemeClr val="accent5">
                <a:hueOff val="-2483469"/>
                <a:satOff val="9953"/>
                <a:lumOff val="215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Diseñar</a:t>
          </a:r>
          <a:endParaRPr lang="es-CL" sz="2800" b="0" kern="1200" dirty="0"/>
        </a:p>
      </dsp:txBody>
      <dsp:txXfrm>
        <a:off x="2069667" y="998920"/>
        <a:ext cx="2216974" cy="614585"/>
      </dsp:txXfrm>
    </dsp:sp>
    <dsp:sp modelId="{5B700725-729D-42C7-9F95-7A7FDA2FA41D}">
      <dsp:nvSpPr>
        <dsp:cNvPr id="0" name=""/>
        <dsp:cNvSpPr/>
      </dsp:nvSpPr>
      <dsp:spPr>
        <a:xfrm rot="5400000">
          <a:off x="3055749" y="1648947"/>
          <a:ext cx="244810" cy="293772"/>
        </a:xfrm>
        <a:prstGeom prst="rightArrow">
          <a:avLst>
            <a:gd name="adj1" fmla="val 60000"/>
            <a:gd name="adj2" fmla="val 50000"/>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3090023" y="1673428"/>
        <a:ext cx="176264" cy="171367"/>
      </dsp:txXfrm>
    </dsp:sp>
    <dsp:sp modelId="{48229514-C5EF-481E-8456-1109620C13B0}">
      <dsp:nvSpPr>
        <dsp:cNvPr id="0" name=""/>
        <dsp:cNvSpPr/>
      </dsp:nvSpPr>
      <dsp:spPr>
        <a:xfrm>
          <a:off x="2050546" y="1959041"/>
          <a:ext cx="2255216" cy="652827"/>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Codificar</a:t>
          </a:r>
          <a:endParaRPr lang="es-CL" sz="2800" b="0" kern="1200" dirty="0"/>
        </a:p>
      </dsp:txBody>
      <dsp:txXfrm>
        <a:off x="2069667" y="1978162"/>
        <a:ext cx="2216974" cy="614585"/>
      </dsp:txXfrm>
    </dsp:sp>
    <dsp:sp modelId="{4E2BEB8D-84FC-4A0B-B987-42D23BF3EE94}">
      <dsp:nvSpPr>
        <dsp:cNvPr id="0" name=""/>
        <dsp:cNvSpPr/>
      </dsp:nvSpPr>
      <dsp:spPr>
        <a:xfrm rot="5400000">
          <a:off x="3055749" y="2628189"/>
          <a:ext cx="244810" cy="293772"/>
        </a:xfrm>
        <a:prstGeom prst="rightArrow">
          <a:avLst>
            <a:gd name="adj1" fmla="val 60000"/>
            <a:gd name="adj2" fmla="val 50000"/>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3090023" y="2652670"/>
        <a:ext cx="176264" cy="171367"/>
      </dsp:txXfrm>
    </dsp:sp>
    <dsp:sp modelId="{1E83F1DF-FD4E-47F7-B836-67E3919688D6}">
      <dsp:nvSpPr>
        <dsp:cNvPr id="0" name=""/>
        <dsp:cNvSpPr/>
      </dsp:nvSpPr>
      <dsp:spPr>
        <a:xfrm>
          <a:off x="2050546" y="2938282"/>
          <a:ext cx="2255216" cy="652827"/>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Probar</a:t>
          </a:r>
          <a:endParaRPr lang="es-CL" sz="2800" b="0" kern="1200" dirty="0"/>
        </a:p>
      </dsp:txBody>
      <dsp:txXfrm>
        <a:off x="2069667" y="2957403"/>
        <a:ext cx="2216974" cy="614585"/>
      </dsp:txXfrm>
    </dsp:sp>
    <dsp:sp modelId="{37686033-F4C9-4406-A491-6468492693F6}">
      <dsp:nvSpPr>
        <dsp:cNvPr id="0" name=""/>
        <dsp:cNvSpPr/>
      </dsp:nvSpPr>
      <dsp:spPr>
        <a:xfrm rot="5400000">
          <a:off x="3055749" y="3607431"/>
          <a:ext cx="244810" cy="293772"/>
        </a:xfrm>
        <a:prstGeom prst="rightArrow">
          <a:avLst>
            <a:gd name="adj1" fmla="val 60000"/>
            <a:gd name="adj2" fmla="val 5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CL" sz="1200" b="0" kern="1200"/>
        </a:p>
      </dsp:txBody>
      <dsp:txXfrm rot="-5400000">
        <a:off x="3090023" y="3631912"/>
        <a:ext cx="176264" cy="171367"/>
      </dsp:txXfrm>
    </dsp:sp>
    <dsp:sp modelId="{1A71C870-883C-49CC-A28C-2862B0DFAAE6}">
      <dsp:nvSpPr>
        <dsp:cNvPr id="0" name=""/>
        <dsp:cNvSpPr/>
      </dsp:nvSpPr>
      <dsp:spPr>
        <a:xfrm>
          <a:off x="2050546" y="3917524"/>
          <a:ext cx="2255216" cy="652827"/>
        </a:xfrm>
        <a:prstGeom prst="roundRect">
          <a:avLst>
            <a:gd name="adj" fmla="val 10000"/>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CL" sz="2800" b="0" kern="1200" dirty="0" smtClean="0"/>
            <a:t>Mantener</a:t>
          </a:r>
          <a:endParaRPr lang="es-CL" sz="2800" b="0" kern="1200" dirty="0"/>
        </a:p>
      </dsp:txBody>
      <dsp:txXfrm>
        <a:off x="2069667" y="3936645"/>
        <a:ext cx="2216974" cy="6145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BD4AE-540D-46FD-B2FE-819CD73507BC}">
      <dsp:nvSpPr>
        <dsp:cNvPr id="0" name=""/>
        <dsp:cNvSpPr/>
      </dsp:nvSpPr>
      <dsp:spPr>
        <a:xfrm>
          <a:off x="65599" y="2269"/>
          <a:ext cx="3716023" cy="769866"/>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s-CL" sz="2400" b="1" kern="1200" dirty="0" smtClean="0">
              <a:solidFill>
                <a:schemeClr val="bg1"/>
              </a:solidFill>
            </a:rPr>
            <a:t>Requerimientos de Usuario</a:t>
          </a:r>
          <a:endParaRPr lang="es-CL" sz="2400" b="1" kern="1200" dirty="0">
            <a:solidFill>
              <a:schemeClr val="bg1"/>
            </a:solidFill>
          </a:endParaRPr>
        </a:p>
      </dsp:txBody>
      <dsp:txXfrm>
        <a:off x="88148" y="24818"/>
        <a:ext cx="3670925" cy="724768"/>
      </dsp:txXfrm>
    </dsp:sp>
    <dsp:sp modelId="{0F01B99C-F069-45CE-89AC-D2876763C9D0}">
      <dsp:nvSpPr>
        <dsp:cNvPr id="0" name=""/>
        <dsp:cNvSpPr/>
      </dsp:nvSpPr>
      <dsp:spPr>
        <a:xfrm>
          <a:off x="437202" y="772136"/>
          <a:ext cx="371602" cy="1741030"/>
        </a:xfrm>
        <a:custGeom>
          <a:avLst/>
          <a:gdLst/>
          <a:ahLst/>
          <a:cxnLst/>
          <a:rect l="0" t="0" r="0" b="0"/>
          <a:pathLst>
            <a:path>
              <a:moveTo>
                <a:pt x="0" y="0"/>
              </a:moveTo>
              <a:lnTo>
                <a:pt x="0" y="1741030"/>
              </a:lnTo>
              <a:lnTo>
                <a:pt x="371602" y="1741030"/>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982B46-CD80-4856-8932-AD1DDFAC5B4A}">
      <dsp:nvSpPr>
        <dsp:cNvPr id="0" name=""/>
        <dsp:cNvSpPr/>
      </dsp:nvSpPr>
      <dsp:spPr>
        <a:xfrm>
          <a:off x="808804" y="964602"/>
          <a:ext cx="3329211" cy="3097127"/>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CL" sz="2000" b="0" i="0" kern="1200" dirty="0" smtClean="0">
              <a:solidFill>
                <a:schemeClr val="tx1">
                  <a:lumMod val="50000"/>
                  <a:lumOff val="50000"/>
                </a:schemeClr>
              </a:solidFill>
            </a:rPr>
            <a:t>Los </a:t>
          </a:r>
          <a:r>
            <a:rPr lang="es-CL" sz="2000" b="1" i="0" kern="1200" dirty="0" smtClean="0">
              <a:solidFill>
                <a:schemeClr val="tx1">
                  <a:lumMod val="50000"/>
                  <a:lumOff val="50000"/>
                </a:schemeClr>
              </a:solidFill>
            </a:rPr>
            <a:t>requerimientos de usuario </a:t>
          </a:r>
          <a:r>
            <a:rPr lang="es-CL" sz="2000" b="0" i="0" kern="1200" dirty="0" smtClean="0">
              <a:solidFill>
                <a:schemeClr val="tx1">
                  <a:lumMod val="50000"/>
                  <a:lumOff val="50000"/>
                </a:schemeClr>
              </a:solidFill>
            </a:rPr>
            <a:t>los da el </a:t>
          </a:r>
          <a:r>
            <a:rPr lang="es-CL" sz="2000" b="1" i="0" kern="1200" dirty="0" smtClean="0">
              <a:solidFill>
                <a:srgbClr val="C00000"/>
              </a:solidFill>
            </a:rPr>
            <a:t>cliente</a:t>
          </a:r>
          <a:r>
            <a:rPr lang="es-CL" sz="2000" b="1" i="0" kern="1200" dirty="0" smtClean="0">
              <a:solidFill>
                <a:schemeClr val="tx1">
                  <a:lumMod val="50000"/>
                  <a:lumOff val="50000"/>
                </a:schemeClr>
              </a:solidFill>
            </a:rPr>
            <a:t>, </a:t>
          </a:r>
          <a:r>
            <a:rPr lang="es-CL" sz="2000" b="0" i="0" kern="1200" dirty="0" smtClean="0">
              <a:solidFill>
                <a:schemeClr val="tx1">
                  <a:lumMod val="50000"/>
                  <a:lumOff val="50000"/>
                </a:schemeClr>
              </a:solidFill>
            </a:rPr>
            <a:t>donde en lenguaje natural comenta que es </a:t>
          </a:r>
          <a:r>
            <a:rPr lang="es-CL" sz="2000" b="1" i="0" kern="1200" dirty="0" smtClean="0">
              <a:solidFill>
                <a:schemeClr val="tx1">
                  <a:lumMod val="50000"/>
                  <a:lumOff val="50000"/>
                </a:schemeClr>
              </a:solidFill>
            </a:rPr>
            <a:t>lo que desea que </a:t>
          </a:r>
          <a:r>
            <a:rPr lang="es-CL" sz="2000" b="1" i="0" kern="1200" dirty="0" smtClean="0">
              <a:solidFill>
                <a:srgbClr val="C00000"/>
              </a:solidFill>
            </a:rPr>
            <a:t>el sistema haga</a:t>
          </a:r>
          <a:r>
            <a:rPr lang="es-CL" sz="2000" b="0" i="0" kern="1200" dirty="0" smtClean="0">
              <a:solidFill>
                <a:schemeClr val="tx1">
                  <a:lumMod val="50000"/>
                  <a:lumOff val="50000"/>
                </a:schemeClr>
              </a:solidFill>
            </a:rPr>
            <a:t> y los </a:t>
          </a:r>
          <a:r>
            <a:rPr lang="es-CL" sz="2000" b="1" i="0" kern="1200" dirty="0" smtClean="0">
              <a:solidFill>
                <a:schemeClr val="tx1">
                  <a:lumMod val="50000"/>
                  <a:lumOff val="50000"/>
                </a:schemeClr>
              </a:solidFill>
            </a:rPr>
            <a:t>servicios </a:t>
          </a:r>
          <a:r>
            <a:rPr lang="es-CL" sz="2000" b="0" i="0" kern="1200" dirty="0" smtClean="0">
              <a:solidFill>
                <a:schemeClr val="tx1">
                  <a:lumMod val="50000"/>
                  <a:lumOff val="50000"/>
                </a:schemeClr>
              </a:solidFill>
            </a:rPr>
            <a:t>que este proporciona, así mismo como las </a:t>
          </a:r>
          <a:r>
            <a:rPr lang="es-CL" sz="2000" b="1" i="0" kern="1200" dirty="0" smtClean="0">
              <a:solidFill>
                <a:schemeClr val="tx1">
                  <a:lumMod val="50000"/>
                  <a:lumOff val="50000"/>
                </a:schemeClr>
              </a:solidFill>
            </a:rPr>
            <a:t>limitaciones operacionales </a:t>
          </a:r>
          <a:r>
            <a:rPr lang="es-CL" sz="2000" b="0" i="0" kern="1200" dirty="0" smtClean="0">
              <a:solidFill>
                <a:schemeClr val="tx1">
                  <a:lumMod val="50000"/>
                  <a:lumOff val="50000"/>
                </a:schemeClr>
              </a:solidFill>
            </a:rPr>
            <a:t>con las que cuenta.</a:t>
          </a:r>
          <a:endParaRPr lang="es-CL" sz="2000" kern="1200" dirty="0">
            <a:solidFill>
              <a:schemeClr val="tx1">
                <a:lumMod val="50000"/>
                <a:lumOff val="50000"/>
              </a:schemeClr>
            </a:solidFill>
          </a:endParaRPr>
        </a:p>
      </dsp:txBody>
      <dsp:txXfrm>
        <a:off x="899516" y="1055314"/>
        <a:ext cx="3147787" cy="2915703"/>
      </dsp:txXfrm>
    </dsp:sp>
    <dsp:sp modelId="{8B23BDB6-2874-47DD-96C9-B0DBA62C0FAD}">
      <dsp:nvSpPr>
        <dsp:cNvPr id="0" name=""/>
        <dsp:cNvSpPr/>
      </dsp:nvSpPr>
      <dsp:spPr>
        <a:xfrm>
          <a:off x="4166557" y="2269"/>
          <a:ext cx="3716023" cy="769866"/>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s-CL" sz="2400" b="1" kern="1200" dirty="0" smtClean="0"/>
            <a:t>Requerimientos de Sistema</a:t>
          </a:r>
          <a:endParaRPr lang="es-CL" sz="2400" b="1" kern="1200" dirty="0"/>
        </a:p>
      </dsp:txBody>
      <dsp:txXfrm>
        <a:off x="4189106" y="24818"/>
        <a:ext cx="3670925" cy="724768"/>
      </dsp:txXfrm>
    </dsp:sp>
    <dsp:sp modelId="{4804A05A-2F38-4ECD-B5EC-B182F2A3BF7A}">
      <dsp:nvSpPr>
        <dsp:cNvPr id="0" name=""/>
        <dsp:cNvSpPr/>
      </dsp:nvSpPr>
      <dsp:spPr>
        <a:xfrm>
          <a:off x="4538159" y="772136"/>
          <a:ext cx="371602" cy="1576202"/>
        </a:xfrm>
        <a:custGeom>
          <a:avLst/>
          <a:gdLst/>
          <a:ahLst/>
          <a:cxnLst/>
          <a:rect l="0" t="0" r="0" b="0"/>
          <a:pathLst>
            <a:path>
              <a:moveTo>
                <a:pt x="0" y="0"/>
              </a:moveTo>
              <a:lnTo>
                <a:pt x="0" y="1576202"/>
              </a:lnTo>
              <a:lnTo>
                <a:pt x="371602" y="1576202"/>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F95FE0-48BD-4827-93E9-3A8E342A065E}">
      <dsp:nvSpPr>
        <dsp:cNvPr id="0" name=""/>
        <dsp:cNvSpPr/>
      </dsp:nvSpPr>
      <dsp:spPr>
        <a:xfrm>
          <a:off x="4909761" y="964602"/>
          <a:ext cx="3593590" cy="2767470"/>
        </a:xfrm>
        <a:prstGeom prst="roundRect">
          <a:avLst>
            <a:gd name="adj" fmla="val 1000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CL" sz="2000" b="0" i="0" kern="1200" dirty="0" smtClean="0">
              <a:solidFill>
                <a:schemeClr val="tx1">
                  <a:lumMod val="50000"/>
                  <a:lumOff val="50000"/>
                </a:schemeClr>
              </a:solidFill>
            </a:rPr>
            <a:t>Los </a:t>
          </a:r>
          <a:r>
            <a:rPr lang="es-CL" sz="2000" b="1" i="0" kern="1200" dirty="0" smtClean="0">
              <a:solidFill>
                <a:schemeClr val="tx1">
                  <a:lumMod val="50000"/>
                  <a:lumOff val="50000"/>
                </a:schemeClr>
              </a:solidFill>
            </a:rPr>
            <a:t>requerimientos del sistema </a:t>
          </a:r>
          <a:r>
            <a:rPr lang="es-CL" sz="2000" b="1" i="0" kern="1200" dirty="0" smtClean="0">
              <a:solidFill>
                <a:srgbClr val="C00000"/>
              </a:solidFill>
            </a:rPr>
            <a:t>describen los servicios del sistema </a:t>
          </a:r>
          <a:r>
            <a:rPr lang="es-CL" sz="2000" b="0" i="0" kern="1200" dirty="0" smtClean="0">
              <a:solidFill>
                <a:schemeClr val="tx1">
                  <a:lumMod val="50000"/>
                  <a:lumOff val="50000"/>
                </a:schemeClr>
              </a:solidFill>
            </a:rPr>
            <a:t>de una forma </a:t>
          </a:r>
          <a:r>
            <a:rPr lang="es-CL" sz="2000" b="1" i="0" kern="1200" dirty="0" smtClean="0">
              <a:solidFill>
                <a:schemeClr val="tx1">
                  <a:lumMod val="50000"/>
                  <a:lumOff val="50000"/>
                </a:schemeClr>
              </a:solidFill>
            </a:rPr>
            <a:t>más detallada </a:t>
          </a:r>
          <a:r>
            <a:rPr lang="es-CL" sz="2000" b="0" i="0" kern="1200" dirty="0" smtClean="0">
              <a:solidFill>
                <a:schemeClr val="tx1">
                  <a:lumMod val="50000"/>
                  <a:lumOff val="50000"/>
                </a:schemeClr>
              </a:solidFill>
            </a:rPr>
            <a:t>y </a:t>
          </a:r>
          <a:r>
            <a:rPr lang="es-CL" sz="2000" b="1" i="0" kern="1200" dirty="0" smtClean="0">
              <a:solidFill>
                <a:schemeClr val="tx1">
                  <a:lumMod val="50000"/>
                  <a:lumOff val="50000"/>
                </a:schemeClr>
              </a:solidFill>
            </a:rPr>
            <a:t>técnica,</a:t>
          </a:r>
          <a:r>
            <a:rPr lang="es-CL" sz="2000" b="0" i="0" kern="1200" dirty="0" smtClean="0">
              <a:solidFill>
                <a:schemeClr val="tx1">
                  <a:lumMod val="50000"/>
                  <a:lumOff val="50000"/>
                </a:schemeClr>
              </a:solidFill>
            </a:rPr>
            <a:t> donde </a:t>
          </a:r>
          <a:r>
            <a:rPr lang="es-CL" sz="2000" b="1" i="0" kern="1200" dirty="0" smtClean="0">
              <a:solidFill>
                <a:schemeClr val="tx1">
                  <a:lumMod val="50000"/>
                  <a:lumOff val="50000"/>
                </a:schemeClr>
              </a:solidFill>
            </a:rPr>
            <a:t>en conjunto </a:t>
          </a:r>
          <a:r>
            <a:rPr lang="es-CL" sz="2000" b="0" i="0" kern="1200" dirty="0" smtClean="0">
              <a:solidFill>
                <a:schemeClr val="tx1">
                  <a:lumMod val="50000"/>
                  <a:lumOff val="50000"/>
                </a:schemeClr>
              </a:solidFill>
            </a:rPr>
            <a:t>el </a:t>
          </a:r>
          <a:r>
            <a:rPr lang="es-CL" sz="2000" b="0" i="0" kern="1200" dirty="0" smtClean="0">
              <a:solidFill>
                <a:srgbClr val="C00000"/>
              </a:solidFill>
            </a:rPr>
            <a:t>cliente</a:t>
          </a:r>
          <a:r>
            <a:rPr lang="es-CL" sz="2000" b="0" i="0" kern="1200" dirty="0" smtClean="0">
              <a:solidFill>
                <a:schemeClr val="tx1">
                  <a:lumMod val="50000"/>
                  <a:lumOff val="50000"/>
                </a:schemeClr>
              </a:solidFill>
            </a:rPr>
            <a:t> y el </a:t>
          </a:r>
          <a:r>
            <a:rPr lang="es-CL" sz="2000" b="0" i="0" kern="1200" dirty="0" smtClean="0">
              <a:solidFill>
                <a:srgbClr val="C00000"/>
              </a:solidFill>
            </a:rPr>
            <a:t>contratante </a:t>
          </a:r>
          <a:r>
            <a:rPr lang="es-CL" sz="2000" b="0" i="0" kern="1200" dirty="0" smtClean="0">
              <a:solidFill>
                <a:schemeClr val="tx1">
                  <a:lumMod val="50000"/>
                  <a:lumOff val="50000"/>
                </a:schemeClr>
              </a:solidFill>
            </a:rPr>
            <a:t>determinan estos requerimientos.</a:t>
          </a:r>
          <a:endParaRPr lang="es-CL" sz="2000" kern="1200" dirty="0">
            <a:solidFill>
              <a:schemeClr val="tx1">
                <a:lumMod val="50000"/>
                <a:lumOff val="50000"/>
              </a:schemeClr>
            </a:solidFill>
          </a:endParaRPr>
        </a:p>
      </dsp:txBody>
      <dsp:txXfrm>
        <a:off x="4990817" y="1045658"/>
        <a:ext cx="3431478" cy="2605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2A61A-1C0E-4F41-B8F5-9ACA5AF927AF}">
      <dsp:nvSpPr>
        <dsp:cNvPr id="0" name=""/>
        <dsp:cNvSpPr/>
      </dsp:nvSpPr>
      <dsp:spPr>
        <a:xfrm>
          <a:off x="-4593403" y="-704407"/>
          <a:ext cx="5472816" cy="5472816"/>
        </a:xfrm>
        <a:prstGeom prst="blockArc">
          <a:avLst>
            <a:gd name="adj1" fmla="val 18900000"/>
            <a:gd name="adj2" fmla="val 2700000"/>
            <a:gd name="adj3" fmla="val 39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FDE59D-86D0-4487-B812-62630A7A8847}">
      <dsp:nvSpPr>
        <dsp:cNvPr id="0" name=""/>
        <dsp:cNvSpPr/>
      </dsp:nvSpPr>
      <dsp:spPr>
        <a:xfrm>
          <a:off x="285089" y="184749"/>
          <a:ext cx="8373624"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u="none" kern="1200" dirty="0" smtClean="0"/>
            <a:t>Entrevista</a:t>
          </a:r>
          <a:endParaRPr lang="es-CL" sz="1900" b="0" u="none" kern="1200" dirty="0"/>
        </a:p>
      </dsp:txBody>
      <dsp:txXfrm>
        <a:off x="285089" y="184749"/>
        <a:ext cx="8373624" cy="369336"/>
      </dsp:txXfrm>
    </dsp:sp>
    <dsp:sp modelId="{6414C1C5-767F-4570-B94C-212E9D4701E4}">
      <dsp:nvSpPr>
        <dsp:cNvPr id="0" name=""/>
        <dsp:cNvSpPr/>
      </dsp:nvSpPr>
      <dsp:spPr>
        <a:xfrm>
          <a:off x="54254" y="138582"/>
          <a:ext cx="461670" cy="461670"/>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sp>
    <dsp:sp modelId="{873FDCBF-CE32-48E7-A812-541DECCD2F20}">
      <dsp:nvSpPr>
        <dsp:cNvPr id="0" name=""/>
        <dsp:cNvSpPr/>
      </dsp:nvSpPr>
      <dsp:spPr>
        <a:xfrm>
          <a:off x="619556" y="739079"/>
          <a:ext cx="8039156"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dirty="0" smtClean="0"/>
            <a:t>Desarrollo Conjunto de Aplicaciones ( JAD )</a:t>
          </a:r>
          <a:endParaRPr lang="es-CL" sz="1900" b="0" u="none" kern="1200" dirty="0"/>
        </a:p>
      </dsp:txBody>
      <dsp:txXfrm>
        <a:off x="619556" y="739079"/>
        <a:ext cx="8039156" cy="369336"/>
      </dsp:txXfrm>
    </dsp:sp>
    <dsp:sp modelId="{053154EE-9823-4D87-B5BA-8B77D408906E}">
      <dsp:nvSpPr>
        <dsp:cNvPr id="0" name=""/>
        <dsp:cNvSpPr/>
      </dsp:nvSpPr>
      <dsp:spPr>
        <a:xfrm>
          <a:off x="388721" y="692912"/>
          <a:ext cx="461670" cy="461670"/>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sp>
    <dsp:sp modelId="{9495E99C-2F37-4974-A815-D59EA25B82C3}">
      <dsp:nvSpPr>
        <dsp:cNvPr id="0" name=""/>
        <dsp:cNvSpPr/>
      </dsp:nvSpPr>
      <dsp:spPr>
        <a:xfrm>
          <a:off x="802843" y="1293002"/>
          <a:ext cx="7855870"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dirty="0" smtClean="0"/>
            <a:t>Desarrollo de Prototipos</a:t>
          </a:r>
          <a:endParaRPr lang="es-CL" sz="1900" b="0" i="0" u="none" kern="1200" dirty="0"/>
        </a:p>
      </dsp:txBody>
      <dsp:txXfrm>
        <a:off x="802843" y="1293002"/>
        <a:ext cx="7855870" cy="369336"/>
      </dsp:txXfrm>
    </dsp:sp>
    <dsp:sp modelId="{F99DA3D5-990F-4789-B1C8-926606483C93}">
      <dsp:nvSpPr>
        <dsp:cNvPr id="0" name=""/>
        <dsp:cNvSpPr/>
      </dsp:nvSpPr>
      <dsp:spPr>
        <a:xfrm>
          <a:off x="572008" y="1246835"/>
          <a:ext cx="461670" cy="461670"/>
        </a:xfrm>
        <a:prstGeom prst="ellipse">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sp>
    <dsp:sp modelId="{EA8B38F0-4226-491A-9E01-F12ACD6BCB4F}">
      <dsp:nvSpPr>
        <dsp:cNvPr id="0" name=""/>
        <dsp:cNvSpPr/>
      </dsp:nvSpPr>
      <dsp:spPr>
        <a:xfrm>
          <a:off x="861364" y="1847331"/>
          <a:ext cx="7797348"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smtClean="0"/>
            <a:t>Observación</a:t>
          </a:r>
          <a:endParaRPr lang="es-CL" sz="1900" b="0" u="none" kern="1200" dirty="0"/>
        </a:p>
      </dsp:txBody>
      <dsp:txXfrm>
        <a:off x="861364" y="1847331"/>
        <a:ext cx="7797348" cy="369336"/>
      </dsp:txXfrm>
    </dsp:sp>
    <dsp:sp modelId="{B61945D9-1FDC-49B9-A7C6-3433DD2C546C}">
      <dsp:nvSpPr>
        <dsp:cNvPr id="0" name=""/>
        <dsp:cNvSpPr/>
      </dsp:nvSpPr>
      <dsp:spPr>
        <a:xfrm>
          <a:off x="630529" y="1801164"/>
          <a:ext cx="461670" cy="461670"/>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sp>
    <dsp:sp modelId="{E9C397EA-FD27-44AD-BFBF-00EBA251C74B}">
      <dsp:nvSpPr>
        <dsp:cNvPr id="0" name=""/>
        <dsp:cNvSpPr/>
      </dsp:nvSpPr>
      <dsp:spPr>
        <a:xfrm>
          <a:off x="802843" y="2401661"/>
          <a:ext cx="7855870"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smtClean="0"/>
            <a:t>Estudio de documentación</a:t>
          </a:r>
          <a:endParaRPr lang="es-CL" sz="1900" b="0" u="none" kern="1200" dirty="0"/>
        </a:p>
      </dsp:txBody>
      <dsp:txXfrm>
        <a:off x="802843" y="2401661"/>
        <a:ext cx="7855870" cy="369336"/>
      </dsp:txXfrm>
    </dsp:sp>
    <dsp:sp modelId="{F39D5731-D557-4D8A-A430-203B6FCEDDE6}">
      <dsp:nvSpPr>
        <dsp:cNvPr id="0" name=""/>
        <dsp:cNvSpPr/>
      </dsp:nvSpPr>
      <dsp:spPr>
        <a:xfrm>
          <a:off x="572008" y="2355494"/>
          <a:ext cx="461670" cy="461670"/>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sp>
    <dsp:sp modelId="{42F898EC-1C24-49B3-8ACC-31858650ADA9}">
      <dsp:nvSpPr>
        <dsp:cNvPr id="0" name=""/>
        <dsp:cNvSpPr/>
      </dsp:nvSpPr>
      <dsp:spPr>
        <a:xfrm>
          <a:off x="619556" y="2955584"/>
          <a:ext cx="8039156"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dirty="0" smtClean="0"/>
            <a:t>Cuestionarios</a:t>
          </a:r>
          <a:endParaRPr lang="es-CL" sz="1900" b="0" u="none" kern="1200" dirty="0"/>
        </a:p>
      </dsp:txBody>
      <dsp:txXfrm>
        <a:off x="619556" y="2955584"/>
        <a:ext cx="8039156" cy="369336"/>
      </dsp:txXfrm>
    </dsp:sp>
    <dsp:sp modelId="{C0039828-3925-4207-889B-E19FEC9757D0}">
      <dsp:nvSpPr>
        <dsp:cNvPr id="0" name=""/>
        <dsp:cNvSpPr/>
      </dsp:nvSpPr>
      <dsp:spPr>
        <a:xfrm>
          <a:off x="388721" y="2909417"/>
          <a:ext cx="461670" cy="461670"/>
        </a:xfrm>
        <a:prstGeom prst="ellipse">
          <a:avLst/>
        </a:prstGeom>
        <a:solidFill>
          <a:srgbClr val="FFC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sp>
    <dsp:sp modelId="{4FE7382C-430D-4D2C-9D67-266DC28078D3}">
      <dsp:nvSpPr>
        <dsp:cNvPr id="0" name=""/>
        <dsp:cNvSpPr/>
      </dsp:nvSpPr>
      <dsp:spPr>
        <a:xfrm>
          <a:off x="285089" y="3509914"/>
          <a:ext cx="8373624" cy="369336"/>
        </a:xfrm>
        <a:prstGeom prst="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93161" tIns="48260" rIns="48260" bIns="48260" numCol="1" spcCol="1270" anchor="ctr" anchorCtr="0">
          <a:noAutofit/>
        </a:bodyPr>
        <a:lstStyle/>
        <a:p>
          <a:pPr lvl="0" algn="l" defTabSz="844550">
            <a:lnSpc>
              <a:spcPct val="90000"/>
            </a:lnSpc>
            <a:spcBef>
              <a:spcPct val="0"/>
            </a:spcBef>
            <a:spcAft>
              <a:spcPct val="35000"/>
            </a:spcAft>
          </a:pPr>
          <a:r>
            <a:rPr lang="es-CL" sz="1900" b="0" i="0" u="none" kern="1200" dirty="0" smtClean="0"/>
            <a:t>Tormenta de ideas ( </a:t>
          </a:r>
          <a:r>
            <a:rPr lang="es-CL" sz="1900" b="0" i="0" u="none" kern="1200" dirty="0" err="1" smtClean="0"/>
            <a:t>Brainstorming</a:t>
          </a:r>
          <a:r>
            <a:rPr lang="es-CL" sz="1900" b="0" i="0" u="none" kern="1200" dirty="0" smtClean="0"/>
            <a:t> )</a:t>
          </a:r>
          <a:endParaRPr lang="es-CL" sz="1900" b="0" u="none" kern="1200" dirty="0"/>
        </a:p>
      </dsp:txBody>
      <dsp:txXfrm>
        <a:off x="285089" y="3509914"/>
        <a:ext cx="8373624" cy="369336"/>
      </dsp:txXfrm>
    </dsp:sp>
    <dsp:sp modelId="{841C803F-DF2F-455B-8869-3912A562C62C}">
      <dsp:nvSpPr>
        <dsp:cNvPr id="0" name=""/>
        <dsp:cNvSpPr/>
      </dsp:nvSpPr>
      <dsp:spPr>
        <a:xfrm>
          <a:off x="54254" y="3463747"/>
          <a:ext cx="461670" cy="461670"/>
        </a:xfrm>
        <a:prstGeom prst="ellips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E7C53B-08E3-4C25-A3F7-AEB3EF88BA2D}" type="datetimeFigureOut">
              <a:rPr lang="es-CL" smtClean="0"/>
              <a:pPr/>
              <a:t>24-02-2016</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D658D0-3E5D-435A-BFD7-2EE335740A75}" type="slidenum">
              <a:rPr lang="es-CL" smtClean="0"/>
              <a:pPr/>
              <a:t>‹Nº›</a:t>
            </a:fld>
            <a:endParaRPr lang="es-CL"/>
          </a:p>
        </p:txBody>
      </p:sp>
    </p:spTree>
    <p:extLst>
      <p:ext uri="{BB962C8B-B14F-4D97-AF65-F5344CB8AC3E}">
        <p14:creationId xmlns:p14="http://schemas.microsoft.com/office/powerpoint/2010/main" val="159213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a:t>
            </a:fld>
            <a:endParaRPr lang="es-CL"/>
          </a:p>
        </p:txBody>
      </p:sp>
    </p:spTree>
    <p:extLst>
      <p:ext uri="{BB962C8B-B14F-4D97-AF65-F5344CB8AC3E}">
        <p14:creationId xmlns:p14="http://schemas.microsoft.com/office/powerpoint/2010/main" val="77266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10</a:t>
            </a:fld>
            <a:endParaRPr lang="es-CL"/>
          </a:p>
        </p:txBody>
      </p:sp>
    </p:spTree>
    <p:extLst>
      <p:ext uri="{BB962C8B-B14F-4D97-AF65-F5344CB8AC3E}">
        <p14:creationId xmlns:p14="http://schemas.microsoft.com/office/powerpoint/2010/main" val="386174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11</a:t>
            </a:fld>
            <a:endParaRPr lang="es-CL"/>
          </a:p>
        </p:txBody>
      </p:sp>
    </p:spTree>
    <p:extLst>
      <p:ext uri="{BB962C8B-B14F-4D97-AF65-F5344CB8AC3E}">
        <p14:creationId xmlns:p14="http://schemas.microsoft.com/office/powerpoint/2010/main" val="252637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12</a:t>
            </a:fld>
            <a:endParaRPr lang="es-CL"/>
          </a:p>
        </p:txBody>
      </p:sp>
    </p:spTree>
    <p:extLst>
      <p:ext uri="{BB962C8B-B14F-4D97-AF65-F5344CB8AC3E}">
        <p14:creationId xmlns:p14="http://schemas.microsoft.com/office/powerpoint/2010/main" val="1943107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0" i="0" kern="1200" dirty="0" smtClean="0">
                <a:solidFill>
                  <a:schemeClr val="tx1"/>
                </a:solidFill>
                <a:effectLst/>
                <a:latin typeface="+mn-lt"/>
                <a:ea typeface="+mn-ea"/>
                <a:cs typeface="+mn-cs"/>
              </a:rPr>
              <a:t>Notas</a:t>
            </a:r>
          </a:p>
          <a:p>
            <a:r>
              <a:rPr lang="es-CL" sz="1200" b="0" i="0" kern="1200" dirty="0" smtClean="0">
                <a:solidFill>
                  <a:schemeClr val="tx1"/>
                </a:solidFill>
                <a:effectLst/>
                <a:latin typeface="+mn-lt"/>
                <a:ea typeface="+mn-ea"/>
                <a:cs typeface="+mn-cs"/>
              </a:rPr>
              <a:t>(1) </a:t>
            </a:r>
            <a:r>
              <a:rPr lang="es-CL" sz="1200" b="1" i="0" kern="1200" dirty="0" smtClean="0">
                <a:solidFill>
                  <a:schemeClr val="tx1"/>
                </a:solidFill>
                <a:effectLst/>
                <a:latin typeface="+mn-lt"/>
                <a:ea typeface="+mn-ea"/>
                <a:cs typeface="+mn-cs"/>
              </a:rPr>
              <a:t>IEEE</a:t>
            </a:r>
            <a:r>
              <a:rPr lang="es-CL" sz="1200" b="0" i="0" kern="1200" dirty="0" smtClean="0">
                <a:solidFill>
                  <a:schemeClr val="tx1"/>
                </a:solidFill>
                <a:effectLst/>
                <a:latin typeface="+mn-lt"/>
                <a:ea typeface="+mn-ea"/>
                <a:cs typeface="+mn-cs"/>
              </a:rPr>
              <a:t> corresponde a las siglas de (</a:t>
            </a:r>
            <a:r>
              <a:rPr lang="es-CL" sz="1200" b="0" i="0" kern="1200" dirty="0" err="1" smtClean="0">
                <a:solidFill>
                  <a:schemeClr val="tx1"/>
                </a:solidFill>
                <a:effectLst/>
                <a:latin typeface="+mn-lt"/>
                <a:ea typeface="+mn-ea"/>
                <a:cs typeface="+mn-cs"/>
              </a:rPr>
              <a:t>Institute</a:t>
            </a:r>
            <a:r>
              <a:rPr lang="es-CL" sz="1200" b="0" i="0" kern="1200" dirty="0" smtClean="0">
                <a:solidFill>
                  <a:schemeClr val="tx1"/>
                </a:solidFill>
                <a:effectLst/>
                <a:latin typeface="+mn-lt"/>
                <a:ea typeface="+mn-ea"/>
                <a:cs typeface="+mn-cs"/>
              </a:rPr>
              <a:t> of </a:t>
            </a:r>
            <a:r>
              <a:rPr lang="es-CL" sz="1200" b="0" i="0" kern="1200" dirty="0" err="1" smtClean="0">
                <a:solidFill>
                  <a:schemeClr val="tx1"/>
                </a:solidFill>
                <a:effectLst/>
                <a:latin typeface="+mn-lt"/>
                <a:ea typeface="+mn-ea"/>
                <a:cs typeface="+mn-cs"/>
              </a:rPr>
              <a:t>Electrical</a:t>
            </a:r>
            <a:r>
              <a:rPr lang="es-CL" sz="1200" b="0" i="0" kern="1200" dirty="0" smtClean="0">
                <a:solidFill>
                  <a:schemeClr val="tx1"/>
                </a:solidFill>
                <a:effectLst/>
                <a:latin typeface="+mn-lt"/>
                <a:ea typeface="+mn-ea"/>
                <a:cs typeface="+mn-cs"/>
              </a:rPr>
              <a:t> and </a:t>
            </a:r>
            <a:r>
              <a:rPr lang="es-CL" sz="1200" b="0" i="0" kern="1200" dirty="0" err="1" smtClean="0">
                <a:solidFill>
                  <a:schemeClr val="tx1"/>
                </a:solidFill>
                <a:effectLst/>
                <a:latin typeface="+mn-lt"/>
                <a:ea typeface="+mn-ea"/>
                <a:cs typeface="+mn-cs"/>
              </a:rPr>
              <a:t>Electronics</a:t>
            </a:r>
            <a:r>
              <a:rPr lang="es-CL" sz="1200" b="0" i="0" kern="1200" dirty="0" smtClean="0">
                <a:solidFill>
                  <a:schemeClr val="tx1"/>
                </a:solidFill>
                <a:effectLst/>
                <a:latin typeface="+mn-lt"/>
                <a:ea typeface="+mn-ea"/>
                <a:cs typeface="+mn-cs"/>
              </a:rPr>
              <a:t> </a:t>
            </a:r>
            <a:r>
              <a:rPr lang="es-CL" sz="1200" b="0" i="0" kern="1200" dirty="0" err="1" smtClean="0">
                <a:solidFill>
                  <a:schemeClr val="tx1"/>
                </a:solidFill>
                <a:effectLst/>
                <a:latin typeface="+mn-lt"/>
                <a:ea typeface="+mn-ea"/>
                <a:cs typeface="+mn-cs"/>
              </a:rPr>
              <a:t>Engineers</a:t>
            </a:r>
            <a:r>
              <a:rPr lang="es-CL" sz="1200" b="0" i="0" kern="1200" dirty="0" smtClean="0">
                <a:solidFill>
                  <a:schemeClr val="tx1"/>
                </a:solidFill>
                <a:effectLst/>
                <a:latin typeface="+mn-lt"/>
                <a:ea typeface="+mn-ea"/>
                <a:cs typeface="+mn-cs"/>
              </a:rPr>
              <a:t>) en español Instituto de Ingenieros Eléctricos y Electrónicos, una asociación técnico-profesional mundial dedicada a la estandarización, entre otras cosas. Es la mayor asociación internacional sin ánimo de lucro formada por profesionales de las nuevas tecnologías, como ingenieros eléctricos, ingenieros en electrónica, científicos de la computación, ingenieros en informática, ingenieros en biomédica, ingenieros en telecomunicación e ingenieros en mecatrónica. </a:t>
            </a:r>
            <a:endParaRPr lang="es-CL"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13</a:t>
            </a:fld>
            <a:endParaRPr lang="es-CL"/>
          </a:p>
        </p:txBody>
      </p:sp>
    </p:spTree>
    <p:extLst>
      <p:ext uri="{BB962C8B-B14F-4D97-AF65-F5344CB8AC3E}">
        <p14:creationId xmlns:p14="http://schemas.microsoft.com/office/powerpoint/2010/main" val="230168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14</a:t>
            </a:fld>
            <a:endParaRPr lang="es-CL"/>
          </a:p>
        </p:txBody>
      </p:sp>
    </p:spTree>
    <p:extLst>
      <p:ext uri="{BB962C8B-B14F-4D97-AF65-F5344CB8AC3E}">
        <p14:creationId xmlns:p14="http://schemas.microsoft.com/office/powerpoint/2010/main" val="52588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b="0" i="0" u="sng" kern="1200" dirty="0" smtClean="0">
                <a:solidFill>
                  <a:schemeClr val="tx1"/>
                </a:solidFill>
                <a:effectLst/>
                <a:latin typeface="+mn-lt"/>
                <a:ea typeface="+mn-ea"/>
                <a:cs typeface="+mn-cs"/>
              </a:rPr>
              <a:t>Entrevistas</a:t>
            </a:r>
          </a:p>
          <a:p>
            <a:r>
              <a:rPr lang="es-CL" sz="1200" b="0" i="0" kern="1200" dirty="0" smtClean="0">
                <a:solidFill>
                  <a:schemeClr val="tx1"/>
                </a:solidFill>
                <a:effectLst/>
                <a:latin typeface="+mn-lt"/>
                <a:ea typeface="+mn-ea"/>
                <a:cs typeface="+mn-cs"/>
              </a:rPr>
              <a:t>La entrevista es de gran utilidad para obtener información cualitativa como opiniones, o descripciones subjetivas de actividades. Es una técnica muy utilizada, y requiere una mayor preparación y experiencia por parte del analista. La entrevista se puede definir como un “intento sistemático de recoger información de otra persona” a través de una comunicación interpersonal que se lleva a cabo por medio de una conversación estructurada. Debe quedar claro que no basta con hacer preguntas para obtener toda la información necesaria. Es muy importante la forma en que se plantea la conversación y la relación que se establece en la entrevista.</a:t>
            </a:r>
          </a:p>
          <a:p>
            <a:r>
              <a:rPr lang="es-CL" sz="1200" b="0" i="0" kern="1200" dirty="0" smtClean="0">
                <a:solidFill>
                  <a:schemeClr val="tx1"/>
                </a:solidFill>
                <a:effectLst/>
                <a:latin typeface="+mn-lt"/>
                <a:ea typeface="+mn-ea"/>
                <a:cs typeface="+mn-cs"/>
              </a:rPr>
              <a:t>Estos son algunos de los aspectos más importantes a tener en cuenta al realizar entrevistas:</a:t>
            </a:r>
          </a:p>
          <a:p>
            <a:r>
              <a:rPr lang="es-CL" sz="1200" b="0" i="0" kern="1200" dirty="0" smtClean="0">
                <a:solidFill>
                  <a:schemeClr val="tx1"/>
                </a:solidFill>
                <a:effectLst/>
                <a:latin typeface="+mn-lt"/>
                <a:ea typeface="+mn-ea"/>
                <a:cs typeface="+mn-cs"/>
              </a:rPr>
              <a:t>Preparación. Es necesario documentarse e investigar la situación de la organización analizando los documentos disponibles, de tal forma que la entrevista se enfoque en aquellos aspectos que están solamente en la mente del entrevistado y que no son accesibles por otros medios como la observación o el análisis de documentos.</a:t>
            </a:r>
          </a:p>
          <a:p>
            <a:r>
              <a:rPr lang="es-CL" sz="1200" b="0" i="0" kern="1200" dirty="0" smtClean="0">
                <a:solidFill>
                  <a:schemeClr val="tx1"/>
                </a:solidFill>
                <a:effectLst/>
                <a:latin typeface="+mn-lt"/>
                <a:ea typeface="+mn-ea"/>
                <a:cs typeface="+mn-cs"/>
              </a:rPr>
              <a:t>Entrevistar al personal adecuado. La mayoría de los analistas adoptan un enfoque top-</a:t>
            </a:r>
            <a:r>
              <a:rPr lang="es-CL" sz="1200" b="0" i="0" kern="1200" dirty="0" err="1" smtClean="0">
                <a:solidFill>
                  <a:schemeClr val="tx1"/>
                </a:solidFill>
                <a:effectLst/>
                <a:latin typeface="+mn-lt"/>
                <a:ea typeface="+mn-ea"/>
                <a:cs typeface="+mn-cs"/>
              </a:rPr>
              <a:t>down</a:t>
            </a:r>
            <a:r>
              <a:rPr lang="es-CL" sz="1200" b="0" i="0" kern="1200" dirty="0" smtClean="0">
                <a:solidFill>
                  <a:schemeClr val="tx1"/>
                </a:solidFill>
                <a:effectLst/>
                <a:latin typeface="+mn-lt"/>
                <a:ea typeface="+mn-ea"/>
                <a:cs typeface="+mn-cs"/>
              </a:rPr>
              <a:t>, comenzando a entrevistar a directivos para que brinden un panorama general de hacia donde deberían ir las cosas, y terminando por hablar con los empleados que aportan detalles importantes de la operación.</a:t>
            </a:r>
          </a:p>
          <a:p>
            <a:r>
              <a:rPr lang="es-CL" sz="1200" b="0" i="0" kern="1200" dirty="0" smtClean="0">
                <a:solidFill>
                  <a:schemeClr val="tx1"/>
                </a:solidFill>
                <a:effectLst/>
                <a:latin typeface="+mn-lt"/>
                <a:ea typeface="+mn-ea"/>
                <a:cs typeface="+mn-cs"/>
              </a:rPr>
              <a:t>Duración. Una entrevista debería durar a lo sumo un par de horas.</a:t>
            </a:r>
          </a:p>
          <a:p>
            <a:r>
              <a:rPr lang="es-CL" sz="1200" b="0" i="0" kern="1200" dirty="0" smtClean="0">
                <a:solidFill>
                  <a:schemeClr val="tx1"/>
                </a:solidFill>
                <a:effectLst/>
                <a:latin typeface="+mn-lt"/>
                <a:ea typeface="+mn-ea"/>
                <a:cs typeface="+mn-cs"/>
              </a:rPr>
              <a:t>Formato. Se recomienda utilizar preguntas abiertas, donde los entrevistados puedan elaborar y dar detalles, más allá de simplemente responder “si” o “no”.</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Desarrollo Conjunto de Aplicaciones ( JAD )</a:t>
            </a:r>
          </a:p>
          <a:p>
            <a:r>
              <a:rPr lang="es-CL" sz="1200" b="0" i="0" kern="1200" dirty="0" smtClean="0">
                <a:solidFill>
                  <a:schemeClr val="tx1"/>
                </a:solidFill>
                <a:effectLst/>
                <a:latin typeface="+mn-lt"/>
                <a:ea typeface="+mn-ea"/>
                <a:cs typeface="+mn-cs"/>
              </a:rPr>
              <a:t>Es una técnica que se utiliza para promover la cooperación y el trabajo en equipo entre usuarios y analistas. Consiste en realizar sesiones en las que participan usuarios expertos del dominio junto a analistas de software. La idea es aprovechar la dinámica de grupos aplicando un proceso de trabajo sistemático y organizado, apoyado por elementos visuales de comunicación y comprensión de soluciones.</a:t>
            </a:r>
          </a:p>
          <a:p>
            <a:r>
              <a:rPr lang="es-CL" sz="1200" b="0" i="0" kern="1200" dirty="0" smtClean="0">
                <a:solidFill>
                  <a:schemeClr val="tx1"/>
                </a:solidFill>
                <a:effectLst/>
                <a:latin typeface="+mn-lt"/>
                <a:ea typeface="+mn-ea"/>
                <a:cs typeface="+mn-cs"/>
              </a:rPr>
              <a:t>Las razones que sirven de base a JAD son las siguientes:</a:t>
            </a:r>
          </a:p>
          <a:p>
            <a:r>
              <a:rPr lang="es-CL" sz="1200" b="0" i="0" kern="1200" dirty="0" smtClean="0">
                <a:solidFill>
                  <a:schemeClr val="tx1"/>
                </a:solidFill>
                <a:effectLst/>
                <a:latin typeface="+mn-lt"/>
                <a:ea typeface="+mn-ea"/>
                <a:cs typeface="+mn-cs"/>
              </a:rPr>
              <a:t>Las entrevistas requieren mucho tiempo, no solo en prepararlas y hacerlas sino también en redactar un conjunto de requisitos coherente a partir de opiniones diferentes de los distintos entrevistados.</a:t>
            </a:r>
          </a:p>
          <a:p>
            <a:r>
              <a:rPr lang="es-CL" sz="1200" b="0" i="0" kern="1200" dirty="0" smtClean="0">
                <a:solidFill>
                  <a:schemeClr val="tx1"/>
                </a:solidFill>
                <a:effectLst/>
                <a:latin typeface="+mn-lt"/>
                <a:ea typeface="+mn-ea"/>
                <a:cs typeface="+mn-cs"/>
              </a:rPr>
              <a:t>Es más difícil apreciar posibles errores en la especificación de requisitos, ya que sólo el analista revisa el documento. En el JAD todo el grupo puede actuar como revisor y detectar defectos.</a:t>
            </a:r>
          </a:p>
          <a:p>
            <a:r>
              <a:rPr lang="es-CL" sz="1200" b="0" i="0" kern="1200" dirty="0" smtClean="0">
                <a:solidFill>
                  <a:schemeClr val="tx1"/>
                </a:solidFill>
                <a:effectLst/>
                <a:latin typeface="+mn-lt"/>
                <a:ea typeface="+mn-ea"/>
                <a:cs typeface="+mn-cs"/>
              </a:rPr>
              <a:t>El JAD propugna una participación más profunda de los usuarios en el proyecto, hasta tal punto que los usuarios que participan adquieren un cierto sentido de propiedad en el sistema que se construye.</a:t>
            </a:r>
          </a:p>
          <a:p>
            <a:r>
              <a:rPr lang="es-CL" sz="1200" b="0" i="0" kern="1200" dirty="0" smtClean="0">
                <a:solidFill>
                  <a:schemeClr val="tx1"/>
                </a:solidFill>
                <a:effectLst/>
                <a:latin typeface="+mn-lt"/>
                <a:ea typeface="+mn-ea"/>
                <a:cs typeface="+mn-cs"/>
              </a:rPr>
              <a:t>El JAD no se utiliza demasiado, debido a que requiere una mayor organización que las entrevistas y porque el ambiente o los métodos de trabajo convencionales en las empresas no facilitan este tipo de actividades (falta de tiempo, dificultad de coordinación de tanta gente, dificultad para convencer a la dirección, etc.). No obstante las empresas que han implantado este método han informado de importantes ahorros de tiempo en el desarrollo de software, así como de una mayor satisfacción de los usuarios con los sistemas construidos.</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Desarrollo de Prototipos</a:t>
            </a:r>
          </a:p>
          <a:p>
            <a:r>
              <a:rPr lang="es-CL" sz="1200" b="0" i="0" kern="1200" dirty="0" smtClean="0">
                <a:solidFill>
                  <a:schemeClr val="tx1"/>
                </a:solidFill>
                <a:effectLst/>
                <a:latin typeface="+mn-lt"/>
                <a:ea typeface="+mn-ea"/>
                <a:cs typeface="+mn-cs"/>
              </a:rPr>
              <a:t>Los prototipos suelen consistir en versiones reducidas, demos o conjuntos de pantallas (que no son totalmente operativos) de la aplicación pedida. Esta técnica es particularmente útil cuando:</a:t>
            </a:r>
          </a:p>
          <a:p>
            <a:r>
              <a:rPr lang="es-CL" sz="1200" b="0" i="0" kern="1200" dirty="0" smtClean="0">
                <a:solidFill>
                  <a:schemeClr val="tx1"/>
                </a:solidFill>
                <a:effectLst/>
                <a:latin typeface="+mn-lt"/>
                <a:ea typeface="+mn-ea"/>
                <a:cs typeface="+mn-cs"/>
              </a:rPr>
              <a:t>El área de la aplicación no está bien definida (posiblemente por ser algo muy novedoso).</a:t>
            </a:r>
          </a:p>
          <a:p>
            <a:r>
              <a:rPr lang="es-CL" sz="1200" b="0" i="0" kern="1200" dirty="0" smtClean="0">
                <a:solidFill>
                  <a:schemeClr val="tx1"/>
                </a:solidFill>
                <a:effectLst/>
                <a:latin typeface="+mn-lt"/>
                <a:ea typeface="+mn-ea"/>
                <a:cs typeface="+mn-cs"/>
              </a:rPr>
              <a:t>El costo del rechazo de la aplicación por los usuarios es muy alto.</a:t>
            </a:r>
          </a:p>
          <a:p>
            <a:r>
              <a:rPr lang="es-CL" sz="1200" b="0" i="0" kern="1200" dirty="0" smtClean="0">
                <a:solidFill>
                  <a:schemeClr val="tx1"/>
                </a:solidFill>
                <a:effectLst/>
                <a:latin typeface="+mn-lt"/>
                <a:ea typeface="+mn-ea"/>
                <a:cs typeface="+mn-cs"/>
              </a:rPr>
              <a:t>Es necesario evaluar previamente el impacto del sistema en los usuarios y en la organización.</a:t>
            </a:r>
          </a:p>
          <a:p>
            <a:r>
              <a:rPr lang="es-CL" sz="1200" b="0" i="0" kern="1200" dirty="0" smtClean="0">
                <a:solidFill>
                  <a:schemeClr val="tx1"/>
                </a:solidFill>
                <a:effectLst/>
                <a:latin typeface="+mn-lt"/>
                <a:ea typeface="+mn-ea"/>
                <a:cs typeface="+mn-cs"/>
              </a:rPr>
              <a:t>Los prototipos de sistema permiten a los usuarios experimentar para ver cómo éste ayuda a su trabajo. Fomentan el desarrollo de ideas que desembocan en requerimientos. Además de permitir a los usuarios mejorar las especificaciones de requerimientos, el desarrollo de un prototipo tiene otras ventajas:</a:t>
            </a:r>
          </a:p>
          <a:p>
            <a:r>
              <a:rPr lang="es-CL" sz="1200" b="0" i="0" kern="1200" dirty="0" smtClean="0">
                <a:solidFill>
                  <a:schemeClr val="tx1"/>
                </a:solidFill>
                <a:effectLst/>
                <a:latin typeface="+mn-lt"/>
                <a:ea typeface="+mn-ea"/>
                <a:cs typeface="+mn-cs"/>
              </a:rPr>
              <a:t>Al demostrar las funciones del sistema se identifican las discrepancias entre los desarrolladores y los usuarios.</a:t>
            </a:r>
          </a:p>
          <a:p>
            <a:r>
              <a:rPr lang="es-CL" sz="1200" b="0" i="0" kern="1200" dirty="0" smtClean="0">
                <a:solidFill>
                  <a:schemeClr val="tx1"/>
                </a:solidFill>
                <a:effectLst/>
                <a:latin typeface="+mn-lt"/>
                <a:ea typeface="+mn-ea"/>
                <a:cs typeface="+mn-cs"/>
              </a:rPr>
              <a:t>Durante el desarrollo del prototipo, el personal del desarrollo de software puede darse cuenta de que los requerimientos son inconsistentes y/o están incompletos.</a:t>
            </a:r>
          </a:p>
          <a:p>
            <a:r>
              <a:rPr lang="es-CL" sz="1200" b="0" i="0" kern="1200" dirty="0" smtClean="0">
                <a:solidFill>
                  <a:schemeClr val="tx1"/>
                </a:solidFill>
                <a:effectLst/>
                <a:latin typeface="+mn-lt"/>
                <a:ea typeface="+mn-ea"/>
                <a:cs typeface="+mn-cs"/>
              </a:rPr>
              <a:t>Aunque limitado, se dispone rápidamente de un sistema que funciona y demuestra la factibilidad y usabilidad de la aplicación a administrar.</a:t>
            </a:r>
          </a:p>
          <a:p>
            <a:r>
              <a:rPr lang="es-CL" sz="1200" b="0" i="0" kern="1200" dirty="0" smtClean="0">
                <a:solidFill>
                  <a:schemeClr val="tx1"/>
                </a:solidFill>
                <a:effectLst/>
                <a:latin typeface="+mn-lt"/>
                <a:ea typeface="+mn-ea"/>
                <a:cs typeface="+mn-cs"/>
              </a:rPr>
              <a:t>El prototipo se utiliza como base para escribir la especificación para la producción.</a:t>
            </a:r>
          </a:p>
          <a:p>
            <a:r>
              <a:rPr lang="es-CL" sz="1200" b="0" i="0" kern="1200" dirty="0" smtClean="0">
                <a:solidFill>
                  <a:schemeClr val="tx1"/>
                </a:solidFill>
                <a:effectLst/>
                <a:latin typeface="+mn-lt"/>
                <a:ea typeface="+mn-ea"/>
                <a:cs typeface="+mn-cs"/>
              </a:rPr>
              <a:t>En general, el uso de esta técnica es un medio que permite solventar objeciones del usuario del tipo: “No sé exactamente lo que quiero, pero lo sabré cuando lo vea”. Por lo general, la construcción de prototipos incrementa los costos en las etapas iniciales de un proyecto, pero esto se recupera en etapas posteriores gracias al mejor entendimiento de los requerimientos por parte de los desarrolladores. En algunos casos también se utiliza como un medio para formalizar la aceptación previa del cliente de los requisitos del proyecto.</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Observación</a:t>
            </a:r>
          </a:p>
          <a:p>
            <a:r>
              <a:rPr lang="es-CL" sz="1200" b="0" i="0" kern="1200" dirty="0" smtClean="0">
                <a:solidFill>
                  <a:schemeClr val="tx1"/>
                </a:solidFill>
                <a:effectLst/>
                <a:latin typeface="+mn-lt"/>
                <a:ea typeface="+mn-ea"/>
                <a:cs typeface="+mn-cs"/>
              </a:rPr>
              <a:t>Por medio de esta técnica el analista obtiene información de primera mano sobre la forma en que se efectúan las actividades. Este método permite observar la forma en que se llevan a cabo los procesos y, por otro, verificar que realmente se sigan todos los pasos especificados. Como sabemos, en muchos casos los procesos son una cosa en papel y otra muy diferente en la práctica. Los observadores experimentados saben qué buscar y cómo evaluar la relevancia de lo que observan.</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Estudio de documentación</a:t>
            </a:r>
          </a:p>
          <a:p>
            <a:r>
              <a:rPr lang="es-CL" sz="1200" b="0" i="0" kern="1200" dirty="0" smtClean="0">
                <a:solidFill>
                  <a:schemeClr val="tx1"/>
                </a:solidFill>
                <a:effectLst/>
                <a:latin typeface="+mn-lt"/>
                <a:ea typeface="+mn-ea"/>
                <a:cs typeface="+mn-cs"/>
              </a:rPr>
              <a:t>Varios tipos de documentación, como manuales y reportes, pueden proporcionar al analista información valiosa con respecto a las organizaciones y a sus operaciones. La documentación difícilmente refleja la forma en que realmente se desarrollan las actividades, o donde se encuentra el poder de la toma de decisiones. Sin embargo, puede ser de gran importancia para introducir al analista al dominio de operación y el vocabulario que utiliza.</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Cuestionarios</a:t>
            </a:r>
          </a:p>
          <a:p>
            <a:r>
              <a:rPr lang="es-CL" sz="1200" b="0" i="0" kern="1200" dirty="0" smtClean="0">
                <a:solidFill>
                  <a:schemeClr val="tx1"/>
                </a:solidFill>
                <a:effectLst/>
                <a:latin typeface="+mn-lt"/>
                <a:ea typeface="+mn-ea"/>
                <a:cs typeface="+mn-cs"/>
              </a:rPr>
              <a:t>El uso de cuestionarios permite a los analistas reunir información proveniente de un grupo grande de personas. El empleo de formatos estandarizados para las preguntas puede proporcionar datos más confiables que otras técnicas; por otra parte, su amplia distribución asegura el anonimato de los encuestados, situación que puede conducir a respuestas más honestas.</a:t>
            </a:r>
          </a:p>
          <a:p>
            <a:r>
              <a:rPr lang="es-CL" sz="1200" b="0" i="0" kern="1200" dirty="0" smtClean="0">
                <a:solidFill>
                  <a:schemeClr val="tx1"/>
                </a:solidFill>
                <a:effectLst/>
                <a:latin typeface="+mn-lt"/>
                <a:ea typeface="+mn-ea"/>
                <a:cs typeface="+mn-cs"/>
              </a:rPr>
              <a:t>El inconveniente es que la respuesta puede ser limitada, ya que es posible que no tenga mucha importancia para los encuestados llenar el cuestionario. Es recomendable conseguir apoyo de la alta dirección para solicitar a las personas de la organización que contesten el cuestionario.</a:t>
            </a:r>
          </a:p>
          <a:p>
            <a:r>
              <a:rPr lang="es-CL" sz="1200" b="0" i="0" kern="1200" dirty="0" smtClean="0">
                <a:solidFill>
                  <a:schemeClr val="tx1"/>
                </a:solidFill>
                <a:effectLst/>
                <a:latin typeface="+mn-lt"/>
                <a:ea typeface="+mn-ea"/>
                <a:cs typeface="+mn-cs"/>
              </a:rPr>
              <a:t>Al igual que con las entrevistas, se debe seleccionar a los encuestados. El analista debe asegurar que el conocimiento y experiencia de éstos califiquen para dar respuestas a las preguntas.</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Tormenta de ideas ( </a:t>
            </a:r>
            <a:r>
              <a:rPr lang="es-CL" sz="1200" b="0" i="0" u="sng" kern="1200" dirty="0" err="1" smtClean="0">
                <a:solidFill>
                  <a:schemeClr val="tx1"/>
                </a:solidFill>
                <a:effectLst/>
                <a:latin typeface="+mn-lt"/>
                <a:ea typeface="+mn-ea"/>
                <a:cs typeface="+mn-cs"/>
              </a:rPr>
              <a:t>Brainstorming</a:t>
            </a:r>
            <a:r>
              <a:rPr lang="es-CL" sz="1200" b="0" i="0" u="sng" kern="1200" dirty="0" smtClean="0">
                <a:solidFill>
                  <a:schemeClr val="tx1"/>
                </a:solidFill>
                <a:effectLst/>
                <a:latin typeface="+mn-lt"/>
                <a:ea typeface="+mn-ea"/>
                <a:cs typeface="+mn-cs"/>
              </a:rPr>
              <a:t> )</a:t>
            </a:r>
          </a:p>
          <a:p>
            <a:r>
              <a:rPr lang="es-CL" sz="1200" b="0" i="0" kern="1200" dirty="0" smtClean="0">
                <a:solidFill>
                  <a:schemeClr val="tx1"/>
                </a:solidFill>
                <a:effectLst/>
                <a:latin typeface="+mn-lt"/>
                <a:ea typeface="+mn-ea"/>
                <a:cs typeface="+mn-cs"/>
              </a:rPr>
              <a:t>Consiste en reuniones con cuatro a diez personas donde como primer paso sugieren toda clase de ideas sin juzgar su validez –por muy disparatadas que parezcan–, y después de recopilar todas las ideas se realiza un análisis detallado de cada propuesta. Esta técnica se puede utilizar para identificar un primer conjunto de requisitos en aquellos casos donde no están muy claras las necesidades que hay que cubrir, o cuando se esta creando un sistema que habilitará un servicio nuevo para la organización.</a:t>
            </a:r>
          </a:p>
          <a:p>
            <a:r>
              <a:rPr lang="es-CL" sz="1200" b="0" i="0" u="sng" kern="1200" dirty="0" smtClean="0">
                <a:solidFill>
                  <a:schemeClr val="tx1"/>
                </a:solidFill>
                <a:effectLst/>
                <a:latin typeface="+mn-lt"/>
                <a:ea typeface="+mn-ea"/>
                <a:cs typeface="+mn-cs"/>
              </a:rPr>
              <a:t>ETHICS ( Implementación Efectiva de Sistemas Informáticos desde los puntos de vista Humano y Técnico )</a:t>
            </a:r>
          </a:p>
          <a:p>
            <a:r>
              <a:rPr lang="es-CL" sz="1200" b="0" i="0" kern="1200" dirty="0" smtClean="0">
                <a:solidFill>
                  <a:schemeClr val="tx1"/>
                </a:solidFill>
                <a:effectLst/>
                <a:latin typeface="+mn-lt"/>
                <a:ea typeface="+mn-ea"/>
                <a:cs typeface="+mn-cs"/>
              </a:rPr>
              <a:t>Constituye un método bastante evolucionado para fomentar la participación de los usuarios en los proyectos. Creado por E. </a:t>
            </a:r>
            <a:r>
              <a:rPr lang="es-CL" sz="1200" b="0" i="0" kern="1200" dirty="0" err="1" smtClean="0">
                <a:solidFill>
                  <a:schemeClr val="tx1"/>
                </a:solidFill>
                <a:effectLst/>
                <a:latin typeface="+mn-lt"/>
                <a:ea typeface="+mn-ea"/>
                <a:cs typeface="+mn-cs"/>
              </a:rPr>
              <a:t>Mumford</a:t>
            </a:r>
            <a:r>
              <a:rPr lang="es-CL" sz="1200" b="0" i="0" kern="1200" dirty="0" smtClean="0">
                <a:solidFill>
                  <a:schemeClr val="tx1"/>
                </a:solidFill>
                <a:effectLst/>
                <a:latin typeface="+mn-lt"/>
                <a:ea typeface="+mn-ea"/>
                <a:cs typeface="+mn-cs"/>
              </a:rPr>
              <a:t> en 1979, coordina la perspectiva social de los sistemas con su implementación técnica. Un sistema no tiene éxito si no se ajusta a los factores sociales y organizacionales que rigen a la empresa. Se busca la satisfacción de los empleados en el trabajo a través de estudios integrales. Los requisitos técnicos del sistema serán los necesarios para mejorar la situación de los empleados (y, por lo tanto, su productividad) en función de dichos análisis.</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Puntos de Vista</a:t>
            </a:r>
          </a:p>
          <a:p>
            <a:r>
              <a:rPr lang="es-CL" sz="1200" b="0" i="0" kern="1200" dirty="0" smtClean="0">
                <a:solidFill>
                  <a:schemeClr val="tx1"/>
                </a:solidFill>
                <a:effectLst/>
                <a:latin typeface="+mn-lt"/>
                <a:ea typeface="+mn-ea"/>
                <a:cs typeface="+mn-cs"/>
              </a:rPr>
              <a:t>Cualquier sistema de software no trivial debe satisfacer las necesidades de un grupo diverso de interesados (</a:t>
            </a:r>
            <a:r>
              <a:rPr lang="es-CL" sz="1200" b="0" i="0" kern="1200" dirty="0" err="1" smtClean="0">
                <a:solidFill>
                  <a:schemeClr val="tx1"/>
                </a:solidFill>
                <a:effectLst/>
                <a:latin typeface="+mn-lt"/>
                <a:ea typeface="+mn-ea"/>
                <a:cs typeface="+mn-cs"/>
              </a:rPr>
              <a:t>stakeholders</a:t>
            </a:r>
            <a:r>
              <a:rPr lang="es-CL" sz="1200" b="0" i="0" kern="1200" dirty="0" smtClean="0">
                <a:solidFill>
                  <a:schemeClr val="tx1"/>
                </a:solidFill>
                <a:effectLst/>
                <a:latin typeface="+mn-lt"/>
                <a:ea typeface="+mn-ea"/>
                <a:cs typeface="+mn-cs"/>
              </a:rPr>
              <a:t>). Cada uno de estos puede tener intereses diferentes en el sistema de software, y por lo tanto sus necesidades pueden generar requerimientos que tengan conflicto entre sí, o incluso se contradigan.</a:t>
            </a:r>
          </a:p>
          <a:p>
            <a:r>
              <a:rPr lang="es-CL" sz="1200" b="0" i="0" kern="1200" dirty="0" smtClean="0">
                <a:solidFill>
                  <a:schemeClr val="tx1"/>
                </a:solidFill>
                <a:effectLst/>
                <a:latin typeface="+mn-lt"/>
                <a:ea typeface="+mn-ea"/>
                <a:cs typeface="+mn-cs"/>
              </a:rPr>
              <a:t>Los métodos orientados a puntos de vista (</a:t>
            </a:r>
            <a:r>
              <a:rPr lang="es-CL" sz="1200" b="0" i="0" kern="1200" dirty="0" err="1" smtClean="0">
                <a:solidFill>
                  <a:schemeClr val="tx1"/>
                </a:solidFill>
                <a:effectLst/>
                <a:latin typeface="+mn-lt"/>
                <a:ea typeface="+mn-ea"/>
                <a:cs typeface="+mn-cs"/>
              </a:rPr>
              <a:t>viewpoints</a:t>
            </a:r>
            <a:r>
              <a:rPr lang="es-CL" sz="1200" b="0" i="0" kern="1200" dirty="0" smtClean="0">
                <a:solidFill>
                  <a:schemeClr val="tx1"/>
                </a:solidFill>
                <a:effectLst/>
                <a:latin typeface="+mn-lt"/>
                <a:ea typeface="+mn-ea"/>
                <a:cs typeface="+mn-cs"/>
              </a:rPr>
              <a:t>) toman en consideración estas perspectivas diferentes y las utilizan para estructurar y organizar tanto el proceso de obtención, como los requerimientos mismos. Uno de estos métodos es el método VORD (Definición de Requerimientos Orientado a Puntos de Vista), el cual provee un marco de trabajo orientado para la obtención y documentación de requerimientos. Las etapas principales de este método son:</a:t>
            </a:r>
          </a:p>
          <a:p>
            <a:r>
              <a:rPr lang="es-CL" sz="1200" b="0" i="0" kern="1200" dirty="0" smtClean="0">
                <a:solidFill>
                  <a:schemeClr val="tx1"/>
                </a:solidFill>
                <a:effectLst/>
                <a:latin typeface="+mn-lt"/>
                <a:ea typeface="+mn-ea"/>
                <a:cs typeface="+mn-cs"/>
              </a:rPr>
              <a:t>Identificación de puntos de vista, que implica descubrir los que reciben los servicios del sistema e identificar los servicios específicos que se suministran a cada punto de vista.</a:t>
            </a:r>
          </a:p>
          <a:p>
            <a:r>
              <a:rPr lang="es-CL" sz="1200" b="0" i="0" kern="1200" dirty="0" smtClean="0">
                <a:solidFill>
                  <a:schemeClr val="tx1"/>
                </a:solidFill>
                <a:effectLst/>
                <a:latin typeface="+mn-lt"/>
                <a:ea typeface="+mn-ea"/>
                <a:cs typeface="+mn-cs"/>
              </a:rPr>
              <a:t>Estructuración de puntos de vista, que comprende agrupar los relacionados en una jerarquía. Los servicios comunes se ubican en los niveles altos de la jerarquía y se heredan los puntos de vista de bajo nivel.</a:t>
            </a:r>
          </a:p>
          <a:p>
            <a:r>
              <a:rPr lang="es-CL" sz="1200" b="0" i="0" kern="1200" dirty="0" smtClean="0">
                <a:solidFill>
                  <a:schemeClr val="tx1"/>
                </a:solidFill>
                <a:effectLst/>
                <a:latin typeface="+mn-lt"/>
                <a:ea typeface="+mn-ea"/>
                <a:cs typeface="+mn-cs"/>
              </a:rPr>
              <a:t>Documentación de puntos de vista, que comprende refinar la descripción de éstos y los servicios identificados.</a:t>
            </a:r>
          </a:p>
          <a:p>
            <a:r>
              <a:rPr lang="es-CL" sz="1200" b="0" i="0" kern="1200" dirty="0" smtClean="0">
                <a:solidFill>
                  <a:schemeClr val="tx1"/>
                </a:solidFill>
                <a:effectLst/>
                <a:latin typeface="+mn-lt"/>
                <a:ea typeface="+mn-ea"/>
                <a:cs typeface="+mn-cs"/>
              </a:rPr>
              <a:t>Trazado del punto de vista del sistema, que comprende identificar los objetos en un diseño orientado a objetos utilizando la información del servicio encapsulado en los puntos de vista.</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Escenarios</a:t>
            </a:r>
          </a:p>
          <a:p>
            <a:r>
              <a:rPr lang="es-CL" sz="1200" b="0" i="0" kern="1200" dirty="0" smtClean="0">
                <a:solidFill>
                  <a:schemeClr val="tx1"/>
                </a:solidFill>
                <a:effectLst/>
                <a:latin typeface="+mn-lt"/>
                <a:ea typeface="+mn-ea"/>
                <a:cs typeface="+mn-cs"/>
              </a:rPr>
              <a:t>Estos se utilizan para documentar el comportamiento del sistema cuando se le presentan eventos específicos. Cada evento de interacción distinto, o la selección de un servicio del sistema, se documentan como un escenario de eventos distinto. Los escenarios de eventos incluyen una descripción del flujo de datos y las acciones del sistema, y documenta las excepciones que puedan surgir.</a:t>
            </a:r>
          </a:p>
          <a:p>
            <a:r>
              <a:rPr lang="es-CL" sz="1200" b="0" i="0" kern="1200" dirty="0" smtClean="0">
                <a:solidFill>
                  <a:schemeClr val="tx1"/>
                </a:solidFill>
                <a:effectLst/>
                <a:latin typeface="+mn-lt"/>
                <a:ea typeface="+mn-ea"/>
                <a:cs typeface="+mn-cs"/>
              </a:rPr>
              <a:t>Las convenciones para los diagramas utilizados en los escenarios de eventos son:</a:t>
            </a:r>
          </a:p>
          <a:p>
            <a:r>
              <a:rPr lang="es-CL" sz="1200" b="0" i="0" kern="1200" dirty="0" smtClean="0">
                <a:solidFill>
                  <a:schemeClr val="tx1"/>
                </a:solidFill>
                <a:effectLst/>
                <a:latin typeface="+mn-lt"/>
                <a:ea typeface="+mn-ea"/>
                <a:cs typeface="+mn-cs"/>
              </a:rPr>
              <a:t>Los datos proporcionados desde un punto de vista o proporcionados a éste se representan como elipses.</a:t>
            </a:r>
          </a:p>
          <a:p>
            <a:r>
              <a:rPr lang="es-CL" sz="1200" b="0" i="0" kern="1200" dirty="0" smtClean="0">
                <a:solidFill>
                  <a:schemeClr val="tx1"/>
                </a:solidFill>
                <a:effectLst/>
                <a:latin typeface="+mn-lt"/>
                <a:ea typeface="+mn-ea"/>
                <a:cs typeface="+mn-cs"/>
              </a:rPr>
              <a:t>Las entradas y salidas de la información de control se ubican en la parte superior de cada recuadro.</a:t>
            </a:r>
          </a:p>
          <a:p>
            <a:r>
              <a:rPr lang="es-CL" sz="1200" b="0" i="0" kern="1200" dirty="0" smtClean="0">
                <a:solidFill>
                  <a:schemeClr val="tx1"/>
                </a:solidFill>
                <a:effectLst/>
                <a:latin typeface="+mn-lt"/>
                <a:ea typeface="+mn-ea"/>
                <a:cs typeface="+mn-cs"/>
              </a:rPr>
              <a:t>Las salidas de datos se ubican a la derecha de cada recuadro. Si no están encerradas, significa que pertenecen al sistema.</a:t>
            </a:r>
          </a:p>
          <a:p>
            <a:r>
              <a:rPr lang="es-CL" sz="1200" b="0" i="0" kern="1200" dirty="0" smtClean="0">
                <a:solidFill>
                  <a:schemeClr val="tx1"/>
                </a:solidFill>
                <a:effectLst/>
                <a:latin typeface="+mn-lt"/>
                <a:ea typeface="+mn-ea"/>
                <a:cs typeface="+mn-cs"/>
              </a:rPr>
              <a:t>Las excepciones se muestran en la parte inferior del recuadro. Si existen varias excepciones posibles, éstas se encierran en un recuadro.</a:t>
            </a:r>
          </a:p>
          <a:p>
            <a:r>
              <a:rPr lang="es-CL" sz="1200" b="0" i="0" kern="1200" dirty="0" smtClean="0">
                <a:solidFill>
                  <a:schemeClr val="tx1"/>
                </a:solidFill>
                <a:effectLst/>
                <a:latin typeface="+mn-lt"/>
                <a:ea typeface="+mn-ea"/>
                <a:cs typeface="+mn-cs"/>
              </a:rPr>
              <a:t>El nombre del siguiente evento esperado después de completar el escenario se muestra en un recuadro sombreado.</a:t>
            </a:r>
          </a:p>
          <a:p>
            <a:r>
              <a:rPr lang="es-CL" sz="1200" b="0" i="0" kern="1200" dirty="0" smtClean="0">
                <a:solidFill>
                  <a:schemeClr val="tx1"/>
                </a:solidFill>
                <a:effectLst/>
                <a:latin typeface="+mn-lt"/>
                <a:ea typeface="+mn-ea"/>
                <a:cs typeface="+mn-cs"/>
              </a:rPr>
              <a:t>Los Casos de Uso son una técnica que se basa en escenarios para la obtención de requerimientos. Actualmente se han convertido en una técnica fundamental que se utiliza para analizar y describir modelos de sistemas orientados a objetos. En su forma más simple, un caso de uso identifica a los actores involucrados en una interacción y nombra al tipo de ésta.</a:t>
            </a:r>
          </a:p>
          <a:p>
            <a:endParaRPr lang="es-CL" sz="1200" b="0" i="0" u="sng" kern="1200" dirty="0" smtClean="0">
              <a:solidFill>
                <a:schemeClr val="tx1"/>
              </a:solidFill>
              <a:effectLst/>
              <a:latin typeface="+mn-lt"/>
              <a:ea typeface="+mn-ea"/>
              <a:cs typeface="+mn-cs"/>
            </a:endParaRPr>
          </a:p>
          <a:p>
            <a:r>
              <a:rPr lang="es-CL" sz="1200" b="0" i="0" u="sng" kern="1200" dirty="0" smtClean="0">
                <a:solidFill>
                  <a:schemeClr val="tx1"/>
                </a:solidFill>
                <a:effectLst/>
                <a:latin typeface="+mn-lt"/>
                <a:ea typeface="+mn-ea"/>
                <a:cs typeface="+mn-cs"/>
              </a:rPr>
              <a:t>Etnografía</a:t>
            </a:r>
          </a:p>
          <a:p>
            <a:r>
              <a:rPr lang="es-CL" sz="1200" b="0" i="0" kern="1200" dirty="0" smtClean="0">
                <a:solidFill>
                  <a:schemeClr val="tx1"/>
                </a:solidFill>
                <a:effectLst/>
                <a:latin typeface="+mn-lt"/>
                <a:ea typeface="+mn-ea"/>
                <a:cs typeface="+mn-cs"/>
              </a:rPr>
              <a:t>Los sistemas de software no existen de forma aislada; se utilizan en un contexto social y organizacional, y los requerimientos de sistemas de software se derivan y se restringen acorde a ese contexto. Satisfacer esos requerimientos sociales y organizacionales es crítico para el éxito del sistema. Una razón de por qué muchos sistemas de software se entregan pero nunca se utilizan es porque no se toma en cuenta la importancia de este tipo de requerimientos.</a:t>
            </a:r>
          </a:p>
          <a:p>
            <a:r>
              <a:rPr lang="es-CL" sz="1200" b="0" i="0" kern="1200" dirty="0" smtClean="0">
                <a:solidFill>
                  <a:schemeClr val="tx1"/>
                </a:solidFill>
                <a:effectLst/>
                <a:latin typeface="+mn-lt"/>
                <a:ea typeface="+mn-ea"/>
                <a:cs typeface="+mn-cs"/>
              </a:rPr>
              <a:t>La etnografía es una técnica de observación que se puede utilizar para entender los requerimientos sociales y organizacionales. Un analista se sumerge por sí solo en el entorno laboral donde el sistema se utilizará. El trabajo diario se observa y se hacen notas de las tareas reales en las que los participantes están involucrados. La etnografía es especialmente efectiva para descubrir dos tipos de requerimientos:</a:t>
            </a:r>
          </a:p>
          <a:p>
            <a:r>
              <a:rPr lang="es-CL" sz="1200" b="0" i="0" kern="1200" dirty="0" smtClean="0">
                <a:solidFill>
                  <a:schemeClr val="tx1"/>
                </a:solidFill>
                <a:effectLst/>
                <a:latin typeface="+mn-lt"/>
                <a:ea typeface="+mn-ea"/>
                <a:cs typeface="+mn-cs"/>
              </a:rPr>
              <a:t>Los requerimientos que se derivan de la forma en la que la gente trabaja realmente más que de la forma en la que las definiciones de los procesos establecen que debería trabajar.</a:t>
            </a:r>
          </a:p>
          <a:p>
            <a:r>
              <a:rPr lang="es-CL" sz="1200" b="0" i="0" kern="1200" dirty="0" smtClean="0">
                <a:solidFill>
                  <a:schemeClr val="tx1"/>
                </a:solidFill>
                <a:effectLst/>
                <a:latin typeface="+mn-lt"/>
                <a:ea typeface="+mn-ea"/>
                <a:cs typeface="+mn-cs"/>
              </a:rPr>
              <a:t>Los requerimientos que se derivan de la cooperación y conocimiento de las actividades de la gente.</a:t>
            </a:r>
          </a:p>
          <a:p>
            <a:r>
              <a:rPr lang="es-CL" sz="1200" b="0" i="0" kern="1200" dirty="0" smtClean="0">
                <a:solidFill>
                  <a:schemeClr val="tx1"/>
                </a:solidFill>
                <a:effectLst/>
                <a:latin typeface="+mn-lt"/>
                <a:ea typeface="+mn-ea"/>
                <a:cs typeface="+mn-cs"/>
              </a:rPr>
              <a:t>Los estudios etnográficos pueden revelar los detalles de los procesos críticos que otras técnicas de obtención de requerimientos a menudo olvidan. Sin embargo, puesto que se centran en el usuario final, este enfoque no es apropiado para descubrir los requerimientos organizacionales o del dominio. La etnografía tampoco está diseñada para identificar nuevas propiedades a agregar al sistema. Por lo tanto, la etnografía no es un enfoque completo para la obtención de requerimientos y debe utilizarse en conjunto con otras técnicas, como el análisis de casos de uso.</a:t>
            </a:r>
          </a:p>
          <a:p>
            <a:endParaRPr lang="es-CL" dirty="0" smtClean="0"/>
          </a:p>
          <a:p>
            <a:endParaRPr lang="es-CL" dirty="0" smtClean="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15</a:t>
            </a:fld>
            <a:endParaRPr lang="es-CL"/>
          </a:p>
        </p:txBody>
      </p:sp>
    </p:spTree>
    <p:extLst>
      <p:ext uri="{BB962C8B-B14F-4D97-AF65-F5344CB8AC3E}">
        <p14:creationId xmlns:p14="http://schemas.microsoft.com/office/powerpoint/2010/main" val="8069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16</a:t>
            </a:fld>
            <a:endParaRPr lang="es-CL"/>
          </a:p>
        </p:txBody>
      </p:sp>
    </p:spTree>
    <p:extLst>
      <p:ext uri="{BB962C8B-B14F-4D97-AF65-F5344CB8AC3E}">
        <p14:creationId xmlns:p14="http://schemas.microsoft.com/office/powerpoint/2010/main" val="3444927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17</a:t>
            </a:fld>
            <a:endParaRPr lang="es-CL"/>
          </a:p>
        </p:txBody>
      </p:sp>
    </p:spTree>
    <p:extLst>
      <p:ext uri="{BB962C8B-B14F-4D97-AF65-F5344CB8AC3E}">
        <p14:creationId xmlns:p14="http://schemas.microsoft.com/office/powerpoint/2010/main" val="4056693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18</a:t>
            </a:fld>
            <a:endParaRPr lang="es-CL"/>
          </a:p>
        </p:txBody>
      </p:sp>
    </p:spTree>
    <p:extLst>
      <p:ext uri="{BB962C8B-B14F-4D97-AF65-F5344CB8AC3E}">
        <p14:creationId xmlns:p14="http://schemas.microsoft.com/office/powerpoint/2010/main" val="3785506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19</a:t>
            </a:fld>
            <a:endParaRPr lang="es-CL"/>
          </a:p>
        </p:txBody>
      </p:sp>
    </p:spTree>
    <p:extLst>
      <p:ext uri="{BB962C8B-B14F-4D97-AF65-F5344CB8AC3E}">
        <p14:creationId xmlns:p14="http://schemas.microsoft.com/office/powerpoint/2010/main" val="1294755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2</a:t>
            </a:fld>
            <a:endParaRPr lang="es-CL"/>
          </a:p>
        </p:txBody>
      </p:sp>
    </p:spTree>
    <p:extLst>
      <p:ext uri="{BB962C8B-B14F-4D97-AF65-F5344CB8AC3E}">
        <p14:creationId xmlns:p14="http://schemas.microsoft.com/office/powerpoint/2010/main" val="2717624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smtClean="0"/>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20</a:t>
            </a:fld>
            <a:endParaRPr lang="es-CL"/>
          </a:p>
        </p:txBody>
      </p:sp>
    </p:spTree>
    <p:extLst>
      <p:ext uri="{BB962C8B-B14F-4D97-AF65-F5344CB8AC3E}">
        <p14:creationId xmlns:p14="http://schemas.microsoft.com/office/powerpoint/2010/main" val="2703774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Reproducir  Representación Animada sobre Requerimientos Funcionales y No funcionales.</a:t>
            </a:r>
          </a:p>
          <a:p>
            <a:r>
              <a:rPr lang="es-CL" dirty="0" smtClean="0"/>
              <a:t>https://www.youtube.com/watch?v=tF88eNhNSb4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21</a:t>
            </a:fld>
            <a:endParaRPr lang="es-CL"/>
          </a:p>
        </p:txBody>
      </p:sp>
    </p:spTree>
    <p:extLst>
      <p:ext uri="{BB962C8B-B14F-4D97-AF65-F5344CB8AC3E}">
        <p14:creationId xmlns:p14="http://schemas.microsoft.com/office/powerpoint/2010/main" val="3459773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22</a:t>
            </a:fld>
            <a:endParaRPr lang="es-CL"/>
          </a:p>
        </p:txBody>
      </p:sp>
    </p:spTree>
    <p:extLst>
      <p:ext uri="{BB962C8B-B14F-4D97-AF65-F5344CB8AC3E}">
        <p14:creationId xmlns:p14="http://schemas.microsoft.com/office/powerpoint/2010/main" val="2360223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r>
              <a:rPr lang="es-CL" sz="1200" kern="1200" dirty="0" smtClean="0">
                <a:solidFill>
                  <a:schemeClr val="tx1"/>
                </a:solidFill>
                <a:latin typeface="+mn-lt"/>
                <a:ea typeface="+mn-ea"/>
                <a:cs typeface="+mn-cs"/>
              </a:rPr>
              <a:t>Para lograr especificar los requerimientos en un lenguaje técnico debemos seleccionar la herramienta de representación que sea acorde al requerimiento y al tipo de especificación que se desea realizar.</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Un requerimiento se puede representar utilizando un prototipo, modelo de clase conceptual, diagrama causa-efecto, diagrama de flujo, diagrama de actividad, glosario, modelo de dato, modelo de objeto, modelo estructurado, diagrama caso de uso, matriz definición de requerimientos. </a:t>
            </a:r>
          </a:p>
          <a:p>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Se puede partir plantando un modelo lógico del problema, utilizando un diagrama de flujo o cualquier representación similar.</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Un diagrama de flujo es una representación gráfica de un proceso, en el caso de que se quiera representar requerimientos de software, se debe diagramar el proceso que va a ejecutar la aplicación de manera que sea entendible tanto por el usuario como por el programador. </a:t>
            </a:r>
          </a:p>
          <a:p>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Otro diagrama muy usado para representar requerimientos es el diagrama de casos de uso.</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Un caso de uso es una descripción narrativa textual de los procesos de un sistema, es la herramienta por medio de la cual se descubre y expresan los procesos y necesidades del negocio que serán convertidos en un software.</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Un diagrama de casos de uso muestra gráficamente un conjunto de casos de uso de un sistema, los actores y la relación entre éstos y los procesos.  </a:t>
            </a:r>
            <a:endParaRPr lang="es-AR" sz="1200" kern="1200" dirty="0" smtClean="0">
              <a:solidFill>
                <a:schemeClr val="tx1"/>
              </a:solidFill>
              <a:latin typeface="+mn-lt"/>
              <a:ea typeface="+mn-ea"/>
              <a:cs typeface="+mn-cs"/>
            </a:endParaRPr>
          </a:p>
          <a:p>
            <a:endParaRPr lang="es-AR"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23</a:t>
            </a:fld>
            <a:endParaRPr lang="es-CL"/>
          </a:p>
        </p:txBody>
      </p:sp>
    </p:spTree>
    <p:extLst>
      <p:ext uri="{BB962C8B-B14F-4D97-AF65-F5344CB8AC3E}">
        <p14:creationId xmlns:p14="http://schemas.microsoft.com/office/powerpoint/2010/main" val="3285720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latin typeface="+mn-lt"/>
                <a:ea typeface="+mn-ea"/>
                <a:cs typeface="+mn-cs"/>
              </a:rPr>
              <a:t>Otra herramienta muy utilizada es la matriz de definición de requerimientos.</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Esta matriz se compone de:</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El ID de requerimiento, esto es un Identificador único para requerimiento, por tanto, no pueden repetirse.</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El nombre del Requerimiento que debe ser claro, breve, simple y representativo</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El Tipo de Requerimiento que puede ser funcional o no funcional</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La Prioridad alta, media o baja según el impacto de este requerimiento en el proyecto.</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La Descripción de lo que se va a desarrollar, debe ser clara, recordando que quién la leerá esta vez no será el usuario, sino que el programador, por tanto se pueden incorporar detalles como  largo de los </a:t>
            </a:r>
            <a:r>
              <a:rPr lang="es-CL" sz="1200" kern="1200" dirty="0" err="1" smtClean="0">
                <a:solidFill>
                  <a:schemeClr val="tx1"/>
                </a:solidFill>
                <a:latin typeface="+mn-lt"/>
                <a:ea typeface="+mn-ea"/>
                <a:cs typeface="+mn-cs"/>
              </a:rPr>
              <a:t>strings</a:t>
            </a:r>
            <a:r>
              <a:rPr lang="es-CL" sz="1200" kern="1200" dirty="0" smtClean="0">
                <a:solidFill>
                  <a:schemeClr val="tx1"/>
                </a:solidFill>
                <a:latin typeface="+mn-lt"/>
                <a:ea typeface="+mn-ea"/>
                <a:cs typeface="+mn-cs"/>
              </a:rPr>
              <a:t>, validaciones, incluso pedazos de código.</a:t>
            </a:r>
            <a:endParaRPr lang="es-AR" sz="1200" kern="1200" dirty="0" smtClean="0">
              <a:solidFill>
                <a:schemeClr val="tx1"/>
              </a:solidFill>
              <a:latin typeface="+mn-lt"/>
              <a:ea typeface="+mn-ea"/>
              <a:cs typeface="+mn-cs"/>
            </a:endParaRPr>
          </a:p>
          <a:p>
            <a:pPr>
              <a:buFont typeface="Calibri" pitchFamily="34" charset="0"/>
              <a:buChar char="–"/>
            </a:pPr>
            <a:r>
              <a:rPr lang="es-CL" sz="1200" kern="1200" dirty="0" smtClean="0">
                <a:solidFill>
                  <a:schemeClr val="tx1"/>
                </a:solidFill>
                <a:latin typeface="+mn-lt"/>
                <a:ea typeface="+mn-ea"/>
                <a:cs typeface="+mn-cs"/>
              </a:rPr>
              <a:t> Los Actores que interactúan directamente con este requerimiento. Estos actores pueden ser personas o sistema, por ejemplo, en el llenado de un formulario de registro un actor podría ser el cliente, pero en el envío automático de un email el actor puede ser el sistema.</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24</a:t>
            </a:fld>
            <a:endParaRPr lang="es-CL"/>
          </a:p>
        </p:txBody>
      </p:sp>
    </p:spTree>
    <p:extLst>
      <p:ext uri="{BB962C8B-B14F-4D97-AF65-F5344CB8AC3E}">
        <p14:creationId xmlns:p14="http://schemas.microsoft.com/office/powerpoint/2010/main" val="727410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25</a:t>
            </a:fld>
            <a:endParaRPr lang="es-CL"/>
          </a:p>
        </p:txBody>
      </p:sp>
    </p:spTree>
    <p:extLst>
      <p:ext uri="{BB962C8B-B14F-4D97-AF65-F5344CB8AC3E}">
        <p14:creationId xmlns:p14="http://schemas.microsoft.com/office/powerpoint/2010/main" val="90037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0000" lnSpcReduction="20000"/>
          </a:bodyPr>
          <a:lstStyle/>
          <a:p>
            <a:r>
              <a:rPr lang="es-AR" sz="1200" kern="1200" dirty="0" smtClean="0">
                <a:solidFill>
                  <a:schemeClr val="tx1"/>
                </a:solidFill>
                <a:latin typeface="+mn-lt"/>
                <a:ea typeface="+mn-ea"/>
                <a:cs typeface="+mn-cs"/>
              </a:rPr>
              <a:t>Generalmente, en todo proyecto, la primera etapa corresponde al proceso de análisis. </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Ya hemos realizado algunas actividades asociadas a este proceso.</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Partimos con el estudio de viabilidad para determinar la mejor solución para el cliente.</a:t>
            </a:r>
          </a:p>
          <a:p>
            <a:r>
              <a:rPr lang="es-AR" sz="1200" kern="1200" dirty="0" smtClean="0">
                <a:solidFill>
                  <a:schemeClr val="tx1"/>
                </a:solidFill>
                <a:latin typeface="+mn-lt"/>
                <a:ea typeface="+mn-ea"/>
                <a:cs typeface="+mn-cs"/>
              </a:rPr>
              <a:t>Luego iniciamos toma de requerimientos, con la recopilación de información y el análisis de esta.  En esta etapa definimos los requerimientos de usuario.</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Después, traducimos los requerimientos de usuario en requerimientos de sistema, donde diferenciamos entre requerimientos funcionales y no funcionales e incorporamos detalles y lenguaje técnico para establecer la especificación de los requerimientos.</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Algo importante que debe acompañar todo este proceso es la verificación y saludación de requerimientos.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Durante todo el proceso de toma de requerimientos es importante verificar los requerimientos de usuario y de sistema detectados. </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Se debe verificar en los requerimientos analizando que no existan</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errores o inconsistencias, que son suficientes para abarcar toda la solución propuesta, que sean reales, es decir, que puedan implementarse y que cumple con la necesidad del usuario.</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Los requerimientos de usuario deben estar validados antes de iniciar la definición de los requerimientos de sistema. </a:t>
            </a:r>
          </a:p>
          <a:p>
            <a:endParaRPr lang="es-AR" sz="1200" kern="1200" dirty="0" smtClean="0">
              <a:solidFill>
                <a:schemeClr val="tx1"/>
              </a:solidFill>
              <a:latin typeface="+mn-lt"/>
              <a:ea typeface="+mn-ea"/>
              <a:cs typeface="+mn-cs"/>
            </a:endParaRPr>
          </a:p>
          <a:p>
            <a:r>
              <a:rPr lang="es-AR" sz="1200" kern="1200" dirty="0" smtClean="0">
                <a:solidFill>
                  <a:schemeClr val="tx1"/>
                </a:solidFill>
                <a:latin typeface="+mn-lt"/>
                <a:ea typeface="+mn-ea"/>
                <a:cs typeface="+mn-cs"/>
              </a:rPr>
              <a:t>¿Quién verifica los requerimientos?</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En este proceso hay varios involucrados.</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Por parte del equipo de trabajo, </a:t>
            </a:r>
          </a:p>
          <a:p>
            <a:r>
              <a:rPr lang="es-AR" sz="1200" kern="1200" dirty="0" smtClean="0">
                <a:solidFill>
                  <a:schemeClr val="tx1"/>
                </a:solidFill>
                <a:latin typeface="+mn-lt"/>
                <a:ea typeface="+mn-ea"/>
                <a:cs typeface="+mn-cs"/>
              </a:rPr>
              <a:t>Los requerimientos pueden ser verificados en un principio por: el jefe de proyecto, quien debiese comprender el ámbito del proyecto. Algún otro miembro del equipo que pueda aportar con su experiencia profesional.</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Por parte del cliente, los debe verificar el mismo cliente, quien tiene claridad si el requerimiento expuesto cumple con su necesidad. Y algún usuario final, quien va a usar el nuevo sistema y puede aportar con su visión. </a:t>
            </a:r>
          </a:p>
          <a:p>
            <a:r>
              <a:rPr lang="es-AR" sz="1200" kern="1200" dirty="0" smtClean="0">
                <a:solidFill>
                  <a:schemeClr val="tx1"/>
                </a:solidFill>
                <a:latin typeface="+mn-lt"/>
                <a:ea typeface="+mn-ea"/>
                <a:cs typeface="+mn-cs"/>
              </a:rPr>
              <a:t>El proceso de verificación se realiza varias veces, hasta el equipo de trabajo este conforme con la definición de los requerimientos.</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A veces es necesario retroceder a la etapa anterior.</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Por ejemplo, puede ocurrir que cuando estamos definiendo los requerimientos de Usuario debamos volver a realizar entrevistas por falta de información.</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O que cuando estemos especificando los requerimientos de sistema notemos que los requerimientos de usuario no están bien definidos y debemos rehacerlos.</a:t>
            </a:r>
          </a:p>
          <a:p>
            <a:endParaRPr lang="es-AR" sz="120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26</a:t>
            </a:fld>
            <a:endParaRPr lang="es-CL"/>
          </a:p>
        </p:txBody>
      </p:sp>
    </p:spTree>
    <p:extLst>
      <p:ext uri="{BB962C8B-B14F-4D97-AF65-F5344CB8AC3E}">
        <p14:creationId xmlns:p14="http://schemas.microsoft.com/office/powerpoint/2010/main" val="59146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AR" sz="1200" kern="1200" dirty="0" smtClean="0">
                <a:solidFill>
                  <a:schemeClr val="tx1"/>
                </a:solidFill>
                <a:latin typeface="+mn-lt"/>
                <a:ea typeface="+mn-ea"/>
                <a:cs typeface="+mn-cs"/>
              </a:rPr>
              <a:t>Cuando ya estamos conforme con los requerimientos, ya elaboramos el documento ERS y este ha sido verificado varias veces, es momento de validar los requerimientos.</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En esta etapa mostramos la especificación de requerimientos final al cliente y este valida y acepta esta propuesta.</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Para mostrar los requerimientos finales al cliente se puede entregar el documento de requerimientos de usuario, mostrar Prototipos o entregar el documento de especificación de requerimientos. Lo importante es que el cliente revise uno a uno todos los requerimientos y muestre conformidad con estos. </a:t>
            </a:r>
          </a:p>
          <a:p>
            <a:r>
              <a:rPr lang="es-AR" sz="1200" kern="1200" dirty="0" smtClean="0">
                <a:solidFill>
                  <a:schemeClr val="tx1"/>
                </a:solidFill>
                <a:latin typeface="+mn-lt"/>
                <a:ea typeface="+mn-ea"/>
                <a:cs typeface="+mn-cs"/>
              </a:rPr>
              <a:t>En esta etapa también puede ocurrir que no haya conformidad y tengamos que volver a definir los requerimientos hasta que el cliente quede conforme.</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Una vez conforme, tanto el cliente como el jefe de proyecto deben firmar una aceptación de requerimientos o de proyecto para dar termino a este proceso de toma de requerimientos e iniciar el diseño del software.</a:t>
            </a:r>
          </a:p>
          <a:p>
            <a:r>
              <a:rPr lang="es-AR" sz="1200" kern="1200" dirty="0" smtClean="0">
                <a:solidFill>
                  <a:schemeClr val="tx1"/>
                </a:solidFill>
                <a:latin typeface="+mn-lt"/>
                <a:ea typeface="+mn-ea"/>
                <a:cs typeface="+mn-cs"/>
              </a:rPr>
              <a:t>No se debe subestimar los problemas que pueden ocurrir en la validación de requerimientos, aunque creamos que la especificación de  requerimientos está perfecta, es difícil mostrar una imagen del sistema en operación al cliente y es difícil que el comprenda que dicho sistema se ajustará a su trabajo.</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Por lo mismo, a pesar de que hayamos revisado, verificado y validado el requerimiento, durante las próximas etapas podríamos detectar que los requerimientos necesitan correcciones y modificaciones por omisiones y malas interpretaciones. </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El proceso de administración de requerimientos controla al requerimiento durante todo el proyecto. </a:t>
            </a:r>
          </a:p>
          <a:p>
            <a:r>
              <a:rPr lang="es-AR" sz="1200" kern="1200" dirty="0" smtClean="0">
                <a:solidFill>
                  <a:schemeClr val="tx1"/>
                </a:solidFill>
                <a:latin typeface="+mn-lt"/>
                <a:ea typeface="+mn-ea"/>
                <a:cs typeface="+mn-cs"/>
              </a:rPr>
              <a:t> </a:t>
            </a:r>
          </a:p>
          <a:p>
            <a:r>
              <a:rPr lang="es-AR" sz="1200" kern="1200" dirty="0" smtClean="0">
                <a:solidFill>
                  <a:schemeClr val="tx1"/>
                </a:solidFill>
                <a:latin typeface="+mn-lt"/>
                <a:ea typeface="+mn-ea"/>
                <a:cs typeface="+mn-cs"/>
              </a:rPr>
              <a:t>La administración o gestión de requerimientos se encarga de </a:t>
            </a:r>
            <a:r>
              <a:rPr lang="es-AR" sz="1200" kern="1200" baseline="0" dirty="0" smtClean="0">
                <a:solidFill>
                  <a:schemeClr val="tx1"/>
                </a:solidFill>
                <a:latin typeface="+mn-lt"/>
                <a:ea typeface="+mn-ea"/>
                <a:cs typeface="+mn-cs"/>
              </a:rPr>
              <a:t> </a:t>
            </a:r>
            <a:r>
              <a:rPr lang="es-AR" sz="1200" kern="1200" dirty="0" smtClean="0">
                <a:solidFill>
                  <a:schemeClr val="tx1"/>
                </a:solidFill>
                <a:latin typeface="+mn-lt"/>
                <a:ea typeface="+mn-ea"/>
                <a:cs typeface="+mn-cs"/>
              </a:rPr>
              <a:t>identificar requerimientos, controlar los cambios que ocurren durante el desarrollo del proyecto , establecer políticas de seguimiento para determinar qué ocurre con el requerimiento desde que es definido hasta que se convierte en un componente de software y proponer el uso herramientas de apoyo para la ejecución de dichas tareas como aplicaciones para el control de cambios. </a:t>
            </a:r>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27</a:t>
            </a:fld>
            <a:endParaRPr lang="es-CL"/>
          </a:p>
        </p:txBody>
      </p:sp>
    </p:spTree>
    <p:extLst>
      <p:ext uri="{BB962C8B-B14F-4D97-AF65-F5344CB8AC3E}">
        <p14:creationId xmlns:p14="http://schemas.microsoft.com/office/powerpoint/2010/main" val="38312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pPr/>
              <a:t>28</a:t>
            </a:fld>
            <a:endParaRPr lang="es-CL"/>
          </a:p>
        </p:txBody>
      </p:sp>
    </p:spTree>
    <p:extLst>
      <p:ext uri="{BB962C8B-B14F-4D97-AF65-F5344CB8AC3E}">
        <p14:creationId xmlns:p14="http://schemas.microsoft.com/office/powerpoint/2010/main" val="34141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3</a:t>
            </a:fld>
            <a:endParaRPr lang="es-CL"/>
          </a:p>
        </p:txBody>
      </p:sp>
    </p:spTree>
    <p:extLst>
      <p:ext uri="{BB962C8B-B14F-4D97-AF65-F5344CB8AC3E}">
        <p14:creationId xmlns:p14="http://schemas.microsoft.com/office/powerpoint/2010/main" val="4106487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4</a:t>
            </a:fld>
            <a:endParaRPr lang="es-CL"/>
          </a:p>
        </p:txBody>
      </p:sp>
    </p:spTree>
    <p:extLst>
      <p:ext uri="{BB962C8B-B14F-4D97-AF65-F5344CB8AC3E}">
        <p14:creationId xmlns:p14="http://schemas.microsoft.com/office/powerpoint/2010/main" val="2846925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latin typeface="+mn-lt"/>
                <a:ea typeface="+mn-ea"/>
                <a:cs typeface="+mn-cs"/>
              </a:rPr>
              <a:t>La </a:t>
            </a:r>
            <a:r>
              <a:rPr lang="es-CL" sz="1200" kern="1200" dirty="0" smtClean="0">
                <a:solidFill>
                  <a:schemeClr val="tx1"/>
                </a:solidFill>
                <a:latin typeface="+mn-lt"/>
                <a:ea typeface="+mn-ea"/>
                <a:cs typeface="+mn-cs"/>
              </a:rPr>
              <a:t>gestión de Requerimientos es el talón de Aquiles de los Proyectos dado que si los requerimientos no son correctos, se dificulta el análisis, diseño y desarrollo del software provocando errores que se pueden prevenir en esta primera etapa. </a:t>
            </a:r>
            <a:endParaRPr lang="es-CL"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L" sz="1200" b="0" i="0" kern="1200" dirty="0" smtClean="0">
              <a:solidFill>
                <a:schemeClr val="tx1"/>
              </a:solidFill>
              <a:effectLst/>
              <a:latin typeface="+mn-lt"/>
              <a:ea typeface="+mn-ea"/>
              <a:cs typeface="+mn-cs"/>
            </a:endParaRPr>
          </a:p>
          <a:p>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5</a:t>
            </a:fld>
            <a:endParaRPr lang="es-CL"/>
          </a:p>
        </p:txBody>
      </p:sp>
    </p:spTree>
    <p:extLst>
      <p:ext uri="{BB962C8B-B14F-4D97-AF65-F5344CB8AC3E}">
        <p14:creationId xmlns:p14="http://schemas.microsoft.com/office/powerpoint/2010/main" val="39310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6</a:t>
            </a:fld>
            <a:endParaRPr lang="es-CL"/>
          </a:p>
        </p:txBody>
      </p:sp>
    </p:spTree>
    <p:extLst>
      <p:ext uri="{BB962C8B-B14F-4D97-AF65-F5344CB8AC3E}">
        <p14:creationId xmlns:p14="http://schemas.microsoft.com/office/powerpoint/2010/main" val="3124335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latin typeface="+mn-lt"/>
                <a:ea typeface="+mn-ea"/>
                <a:cs typeface="+mn-cs"/>
              </a:rPr>
              <a:t>Una restricción es una limitación bajo la cual un objetivo debe cumplirse. Una restricción especifica alguna condición que debe cumplirse para lograr un objetivo.</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En esta etapa podemos encontrar restricciones tecnológicas, legales y de ambiente.</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Es por esto que, este primer análisis además de detectar requerimientos,  debemos:</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Definir los objetivos del proyecto y los beneficios al negocio.</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Identificar a los involucrados en el desarrollo del proyecto así como a las clases de clientes y usuarios.</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Identificar el ambiente del dominio a desarrollar y estar preparado para desarrollar el sistema requerido.</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Identificar el problema a resolver y detectar las necesidades.</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Identificar las restricciones relacionadas al proyecto</a:t>
            </a:r>
            <a:endParaRPr lang="es-ES" sz="1200"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7</a:t>
            </a:fld>
            <a:endParaRPr lang="es-CL"/>
          </a:p>
        </p:txBody>
      </p:sp>
    </p:spTree>
    <p:extLst>
      <p:ext uri="{BB962C8B-B14F-4D97-AF65-F5344CB8AC3E}">
        <p14:creationId xmlns:p14="http://schemas.microsoft.com/office/powerpoint/2010/main" val="274914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r>
              <a:rPr lang="es-CL" sz="1200" kern="1200" dirty="0" smtClean="0">
                <a:solidFill>
                  <a:schemeClr val="tx1"/>
                </a:solidFill>
                <a:latin typeface="+mn-lt"/>
                <a:ea typeface="+mn-ea"/>
                <a:cs typeface="+mn-cs"/>
              </a:rPr>
              <a:t>Una de las tareas que debemos realizar en la etapa de análisis de requerimientos es identificar el ambiente del dominio a desarrollar.</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Se le llama ambiente al entorno, compuesto</a:t>
            </a:r>
            <a:r>
              <a:rPr lang="es-CL" sz="1200" kern="1200" baseline="0" dirty="0" smtClean="0">
                <a:solidFill>
                  <a:schemeClr val="tx1"/>
                </a:solidFill>
                <a:latin typeface="+mn-lt"/>
                <a:ea typeface="+mn-ea"/>
                <a:cs typeface="+mn-cs"/>
              </a:rPr>
              <a:t> de hardware y software,</a:t>
            </a:r>
            <a:r>
              <a:rPr lang="es-CL" sz="1200" kern="1200" dirty="0" smtClean="0">
                <a:solidFill>
                  <a:schemeClr val="tx1"/>
                </a:solidFill>
                <a:latin typeface="+mn-lt"/>
                <a:ea typeface="+mn-ea"/>
                <a:cs typeface="+mn-cs"/>
              </a:rPr>
              <a:t> en que se ejecuta una aplicación. Parte</a:t>
            </a:r>
            <a:r>
              <a:rPr lang="es-CL" sz="1200" kern="1200" baseline="0" dirty="0" smtClean="0">
                <a:solidFill>
                  <a:schemeClr val="tx1"/>
                </a:solidFill>
                <a:latin typeface="+mn-lt"/>
                <a:ea typeface="+mn-ea"/>
                <a:cs typeface="+mn-cs"/>
              </a:rPr>
              <a:t> de un ambiente es el sistema operativo, base de datos, servidor, etc.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Necesitamos conocer el ambiente de producción de nuestro cliente para desarrollar un software a su medida, pues no tendría sentido desarrollar una aplicación para Windows si nuestro cliente es una empresa de publicidad que utiliza Mac en todos sus PC.</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Lo esperable es que las empresas que desarrollar proyectos informáticos tengan ambientes separados y bien definidos según la etapa en que se encuentre el desarrollo del Software.</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latin typeface="+mn-lt"/>
                <a:ea typeface="+mn-ea"/>
                <a:cs typeface="+mn-cs"/>
              </a:rPr>
              <a:t>Lo más común es que existan 3 tipos de ambientes sincronizados: desarrollo, pruebas y producción, esto permite mantener independientes tres escenarios, el de Desarrollo, el de Pruebas y el de Producción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El ambiente de desarrollo es aquel que usaran los programadores para escribir código, crear bases de datos y desarrollar el Software.</a:t>
            </a:r>
          </a:p>
          <a:p>
            <a:r>
              <a:rPr lang="es-CL" sz="1200" kern="1200" dirty="0" smtClean="0">
                <a:solidFill>
                  <a:schemeClr val="tx1"/>
                </a:solidFill>
                <a:latin typeface="+mn-lt"/>
                <a:ea typeface="+mn-ea"/>
                <a:cs typeface="+mn-cs"/>
              </a:rPr>
              <a:t>Una vez que el software o componente de software está terminado, se si instala en un ambiente intermedio, pre-producción o de pruebas, en  el cuál se ejecutara todas las pruebas planificada.</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De esta manera se simula la implementación de producción y evita dañar el código original con ejecución de las pruebas.</a:t>
            </a:r>
          </a:p>
          <a:p>
            <a:endParaRPr lang="es-CL"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Ya probado y corregido la aplicación, será instalada en el ambiente de producción, donde queda listo para su uso.</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 </a:t>
            </a:r>
            <a:endParaRPr lang="es-AR" sz="1200" kern="1200" dirty="0" smtClean="0">
              <a:solidFill>
                <a:schemeClr val="tx1"/>
              </a:solidFill>
              <a:latin typeface="+mn-lt"/>
              <a:ea typeface="+mn-ea"/>
              <a:cs typeface="+mn-cs"/>
            </a:endParaRPr>
          </a:p>
          <a:p>
            <a:r>
              <a:rPr lang="es-CL" sz="1200" kern="1200" dirty="0" smtClean="0">
                <a:solidFill>
                  <a:schemeClr val="tx1"/>
                </a:solidFill>
                <a:latin typeface="+mn-lt"/>
                <a:ea typeface="+mn-ea"/>
                <a:cs typeface="+mn-cs"/>
              </a:rPr>
              <a:t>En importante tener claridad de cuál es el ambiente en que trabaja la empresa dado que es parte de las restricciones de nuestro proyecto.</a:t>
            </a:r>
            <a:endParaRPr lang="es-AR"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8</a:t>
            </a:fld>
            <a:endParaRPr lang="es-CL"/>
          </a:p>
        </p:txBody>
      </p:sp>
    </p:spTree>
    <p:extLst>
      <p:ext uri="{BB962C8B-B14F-4D97-AF65-F5344CB8AC3E}">
        <p14:creationId xmlns:p14="http://schemas.microsoft.com/office/powerpoint/2010/main" val="1360079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b="0" i="0" kern="1200" dirty="0" smtClean="0">
                <a:solidFill>
                  <a:schemeClr val="tx1"/>
                </a:solidFill>
                <a:effectLst/>
                <a:latin typeface="+mn-lt"/>
                <a:ea typeface="+mn-ea"/>
                <a:cs typeface="+mn-cs"/>
              </a:rPr>
              <a:t>Gestión de Requerimientos: El talón de Aquiles de los Proyectos</a:t>
            </a:r>
          </a:p>
          <a:p>
            <a:r>
              <a:rPr lang="es-CL" dirty="0" smtClean="0"/>
              <a:t>https://www.youtube.com/watch?v=ffZ_6Ev200U</a:t>
            </a:r>
          </a:p>
        </p:txBody>
      </p:sp>
      <p:sp>
        <p:nvSpPr>
          <p:cNvPr id="4" name="3 Marcador de número de diapositiva"/>
          <p:cNvSpPr>
            <a:spLocks noGrp="1"/>
          </p:cNvSpPr>
          <p:nvPr>
            <p:ph type="sldNum" sz="quarter" idx="10"/>
          </p:nvPr>
        </p:nvSpPr>
        <p:spPr/>
        <p:txBody>
          <a:bodyPr/>
          <a:lstStyle/>
          <a:p>
            <a:fld id="{14D658D0-3E5D-435A-BFD7-2EE335740A75}" type="slidenum">
              <a:rPr lang="es-CL" smtClean="0"/>
              <a:pPr/>
              <a:t>9</a:t>
            </a:fld>
            <a:endParaRPr lang="es-CL"/>
          </a:p>
        </p:txBody>
      </p:sp>
    </p:spTree>
    <p:extLst>
      <p:ext uri="{BB962C8B-B14F-4D97-AF65-F5344CB8AC3E}">
        <p14:creationId xmlns:p14="http://schemas.microsoft.com/office/powerpoint/2010/main" val="392020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23336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133318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92399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177439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9303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21749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7" name="6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8" name="7 Marcador de pie de página"/>
          <p:cNvSpPr>
            <a:spLocks noGrp="1"/>
          </p:cNvSpPr>
          <p:nvPr>
            <p:ph type="ftr" sz="quarter" idx="11"/>
          </p:nvPr>
        </p:nvSpPr>
        <p:spPr/>
        <p:txBody>
          <a:bodyPr/>
          <a:lstStyle/>
          <a:p>
            <a:endParaRPr lang="es-CL"/>
          </a:p>
        </p:txBody>
      </p:sp>
      <p:sp>
        <p:nvSpPr>
          <p:cNvPr id="9" name="8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83869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4" name="3 Marcador de pie de página"/>
          <p:cNvSpPr>
            <a:spLocks noGrp="1"/>
          </p:cNvSpPr>
          <p:nvPr>
            <p:ph type="ftr" sz="quarter" idx="11"/>
          </p:nvPr>
        </p:nvSpPr>
        <p:spPr/>
        <p:txBody>
          <a:bodyPr/>
          <a:lstStyle/>
          <a:p>
            <a:endParaRPr lang="es-CL"/>
          </a:p>
        </p:txBody>
      </p:sp>
      <p:sp>
        <p:nvSpPr>
          <p:cNvPr id="5" name="4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31421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3" name="2 Marcador de pie de página"/>
          <p:cNvSpPr>
            <a:spLocks noGrp="1"/>
          </p:cNvSpPr>
          <p:nvPr>
            <p:ph type="ftr" sz="quarter" idx="11"/>
          </p:nvPr>
        </p:nvSpPr>
        <p:spPr/>
        <p:txBody>
          <a:bodyPr/>
          <a:lstStyle/>
          <a:p>
            <a:endParaRPr lang="es-CL"/>
          </a:p>
        </p:txBody>
      </p:sp>
      <p:sp>
        <p:nvSpPr>
          <p:cNvPr id="4" name="3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271401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315403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pPr/>
              <a:t>24-02-2016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pPr/>
              <a:t>‹Nº›</a:t>
            </a:fld>
            <a:endParaRPr lang="es-CL"/>
          </a:p>
        </p:txBody>
      </p:sp>
    </p:spTree>
    <p:extLst>
      <p:ext uri="{BB962C8B-B14F-4D97-AF65-F5344CB8AC3E}">
        <p14:creationId xmlns:p14="http://schemas.microsoft.com/office/powerpoint/2010/main" val="372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F793F-0C72-49A9-9EED-31D93259B893}" type="datetimeFigureOut">
              <a:rPr lang="es-CL" smtClean="0"/>
              <a:pPr/>
              <a:t>24-02-2016</a:t>
            </a:fld>
            <a:endParaRPr lang="es-CL"/>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2B344-E978-4D2A-9570-4BFC0ADECCEE}" type="slidenum">
              <a:rPr lang="es-CL" smtClean="0"/>
              <a:pPr/>
              <a:t>‹Nº›</a:t>
            </a:fld>
            <a:endParaRPr lang="es-CL"/>
          </a:p>
        </p:txBody>
      </p:sp>
    </p:spTree>
    <p:extLst>
      <p:ext uri="{BB962C8B-B14F-4D97-AF65-F5344CB8AC3E}">
        <p14:creationId xmlns:p14="http://schemas.microsoft.com/office/powerpoint/2010/main" val="386539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practicasdesoftware.com.ar/2010/11/el-que-de-los-proyectos-de-softwar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pixton.com/dk/comic/n5d52dr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607705" y="1268760"/>
            <a:ext cx="7966560" cy="2989729"/>
          </a:xfrm>
          <a:prstGeom prst="rect">
            <a:avLst/>
          </a:prstGeom>
          <a:noFill/>
        </p:spPr>
        <p:txBody>
          <a:bodyPr wrap="square" rtlCol="0">
            <a:spAutoFit/>
          </a:bodyPr>
          <a:lstStyle/>
          <a:p>
            <a:pPr>
              <a:lnSpc>
                <a:spcPct val="150000"/>
              </a:lnSpc>
            </a:pPr>
            <a:r>
              <a:rPr lang="es-CL" sz="4000" spc="700" dirty="0" smtClean="0">
                <a:solidFill>
                  <a:schemeClr val="tx1">
                    <a:lumMod val="50000"/>
                    <a:lumOff val="50000"/>
                  </a:schemeClr>
                </a:solidFill>
              </a:rPr>
              <a:t>Ingeniería de Software</a:t>
            </a:r>
          </a:p>
          <a:p>
            <a:pPr>
              <a:lnSpc>
                <a:spcPct val="150000"/>
              </a:lnSpc>
            </a:pPr>
            <a:r>
              <a:rPr lang="es-CL" sz="4000" b="1" spc="700" dirty="0" smtClean="0">
                <a:solidFill>
                  <a:schemeClr val="tx1">
                    <a:lumMod val="50000"/>
                    <a:lumOff val="50000"/>
                  </a:schemeClr>
                </a:solidFill>
              </a:rPr>
              <a:t>IDS5501</a:t>
            </a:r>
          </a:p>
          <a:p>
            <a:pPr>
              <a:lnSpc>
                <a:spcPct val="150000"/>
              </a:lnSpc>
            </a:pPr>
            <a:r>
              <a:rPr lang="es-CL" sz="2400" b="1" spc="700" dirty="0">
                <a:solidFill>
                  <a:schemeClr val="tx2"/>
                </a:solidFill>
              </a:rPr>
              <a:t>Especificación, validación y certificación de requerimientos</a:t>
            </a:r>
          </a:p>
        </p:txBody>
      </p:sp>
      <p:pic>
        <p:nvPicPr>
          <p:cNvPr id="9" name="Picture 2" descr="http://2.bp.blogspot.com/-83jhQvqv-fI/Tx3_bmOkfmI/AAAAAAAAAFQ/mIVaHtfcRes/s1600/la-ciudad-accesible-ed-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93" y="4509120"/>
            <a:ext cx="8182584" cy="212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97871"/>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396552" y="823777"/>
            <a:ext cx="10153128" cy="1318181"/>
          </a:xfrm>
          <a:prstGeom prst="rect">
            <a:avLst/>
          </a:prstGeom>
        </p:spPr>
        <p:txBody>
          <a:bodyPr wrap="square">
            <a:spAutoFit/>
          </a:bodyPr>
          <a:lstStyle/>
          <a:p>
            <a:pPr algn="ctr">
              <a:lnSpc>
                <a:spcPct val="150000"/>
              </a:lnSpc>
            </a:pPr>
            <a:r>
              <a:rPr lang="es-CL" sz="2800" b="1" spc="600" dirty="0" smtClean="0">
                <a:solidFill>
                  <a:schemeClr val="accent1"/>
                </a:solidFill>
              </a:rPr>
              <a:t>¿Quién toma los Requerimientos de Software?:</a:t>
            </a:r>
            <a:endParaRPr lang="es-CL" sz="2800" b="1" spc="600" dirty="0">
              <a:solidFill>
                <a:schemeClr val="accent1"/>
              </a:solidFill>
            </a:endParaRPr>
          </a:p>
        </p:txBody>
      </p:sp>
      <p:pic>
        <p:nvPicPr>
          <p:cNvPr id="1026" name="Picture 2" descr="http://ingenieriasoftware1.wikispaces.com/file/view/Fases-de-desarrollo-de-un-proyecto.png/186906761/Fases-de-desarrollo-de-un-proyec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98" r="22130"/>
          <a:stretch/>
        </p:blipFill>
        <p:spPr bwMode="auto">
          <a:xfrm>
            <a:off x="2867440" y="2675678"/>
            <a:ext cx="2543817" cy="409501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4"/>
          <a:srcRect t="1666"/>
          <a:stretch/>
        </p:blipFill>
        <p:spPr>
          <a:xfrm>
            <a:off x="6022782" y="3072495"/>
            <a:ext cx="2877568" cy="2222037"/>
          </a:xfrm>
          <a:prstGeom prst="rect">
            <a:avLst/>
          </a:prstGeom>
        </p:spPr>
      </p:pic>
      <p:sp>
        <p:nvSpPr>
          <p:cNvPr id="23" name="Cerrar corchete 22"/>
          <p:cNvSpPr/>
          <p:nvPr/>
        </p:nvSpPr>
        <p:spPr>
          <a:xfrm>
            <a:off x="5256163" y="2611885"/>
            <a:ext cx="504056" cy="405747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pic>
        <p:nvPicPr>
          <p:cNvPr id="1028" name="Picture 4" descr="http://roadcommunications.co.uk/wp-content/uploads/2014/09/insight_larg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447" y="3312912"/>
            <a:ext cx="1934344" cy="13298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rodriguezcastedo.files.wordpress.com/2013/11/stakeholder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5172" y="5106131"/>
            <a:ext cx="1621017" cy="162101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p:cNvPicPr>
            <a:picLocks noChangeAspect="1"/>
          </p:cNvPicPr>
          <p:nvPr/>
        </p:nvPicPr>
        <p:blipFill>
          <a:blip r:embed="rId7" cstate="print"/>
          <a:stretch>
            <a:fillRect/>
          </a:stretch>
        </p:blipFill>
        <p:spPr>
          <a:xfrm>
            <a:off x="1906953" y="2460476"/>
            <a:ext cx="825565" cy="1459695"/>
          </a:xfrm>
          <a:prstGeom prst="rect">
            <a:avLst/>
          </a:prstGeom>
        </p:spPr>
      </p:pic>
      <p:sp>
        <p:nvSpPr>
          <p:cNvPr id="10" name="CuadroTexto 9"/>
          <p:cNvSpPr txBox="1"/>
          <p:nvPr/>
        </p:nvSpPr>
        <p:spPr>
          <a:xfrm>
            <a:off x="323528" y="404664"/>
            <a:ext cx="3928640" cy="369332"/>
          </a:xfrm>
          <a:prstGeom prst="rect">
            <a:avLst/>
          </a:prstGeom>
          <a:noFill/>
        </p:spPr>
        <p:txBody>
          <a:bodyPr wrap="none" rtlCol="0">
            <a:spAutoFit/>
          </a:bodyPr>
          <a:lstStyle/>
          <a:p>
            <a:r>
              <a:rPr lang="es-CL" dirty="0">
                <a:solidFill>
                  <a:schemeClr val="bg1"/>
                </a:solidFill>
              </a:rPr>
              <a:t>Requerimientos de usuario y de sistema</a:t>
            </a:r>
          </a:p>
        </p:txBody>
      </p:sp>
      <p:sp>
        <p:nvSpPr>
          <p:cNvPr id="3" name="Explosión 2 2"/>
          <p:cNvSpPr/>
          <p:nvPr/>
        </p:nvSpPr>
        <p:spPr>
          <a:xfrm>
            <a:off x="5591973" y="3814915"/>
            <a:ext cx="1676415" cy="2044958"/>
          </a:xfrm>
          <a:prstGeom prst="irregularSeal2">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36916774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4103" y="1172918"/>
            <a:ext cx="7920880" cy="584775"/>
          </a:xfrm>
          <a:prstGeom prst="rect">
            <a:avLst/>
          </a:prstGeom>
        </p:spPr>
        <p:txBody>
          <a:bodyPr wrap="square">
            <a:spAutoFit/>
          </a:bodyPr>
          <a:lstStyle/>
          <a:p>
            <a:r>
              <a:rPr lang="es-CL" sz="3200" b="1" spc="600" dirty="0" smtClean="0">
                <a:solidFill>
                  <a:schemeClr val="accent1"/>
                </a:solidFill>
              </a:rPr>
              <a:t>Definir Requerimientos</a:t>
            </a:r>
            <a:endParaRPr lang="es-CL" sz="3200" b="1" spc="600" dirty="0">
              <a:solidFill>
                <a:schemeClr val="accent1"/>
              </a:solidFill>
            </a:endParaRPr>
          </a:p>
        </p:txBody>
      </p:sp>
      <p:sp>
        <p:nvSpPr>
          <p:cNvPr id="4" name="Rectángulo 3"/>
          <p:cNvSpPr/>
          <p:nvPr/>
        </p:nvSpPr>
        <p:spPr>
          <a:xfrm>
            <a:off x="467544" y="404664"/>
            <a:ext cx="4572000" cy="369332"/>
          </a:xfrm>
          <a:prstGeom prst="rect">
            <a:avLst/>
          </a:prstGeom>
        </p:spPr>
        <p:txBody>
          <a:bodyPr>
            <a:spAutoFit/>
          </a:bodyPr>
          <a:lstStyle/>
          <a:p>
            <a:r>
              <a:rPr lang="es-CL" dirty="0">
                <a:solidFill>
                  <a:schemeClr val="bg1"/>
                </a:solidFill>
              </a:rPr>
              <a:t>Requerimientos de usuario y de sistema</a:t>
            </a:r>
          </a:p>
        </p:txBody>
      </p:sp>
      <p:sp>
        <p:nvSpPr>
          <p:cNvPr id="3" name="Rectángulo 2"/>
          <p:cNvSpPr/>
          <p:nvPr/>
        </p:nvSpPr>
        <p:spPr>
          <a:xfrm>
            <a:off x="454103" y="1916004"/>
            <a:ext cx="8514803" cy="2631490"/>
          </a:xfrm>
          <a:prstGeom prst="rect">
            <a:avLst/>
          </a:prstGeom>
        </p:spPr>
        <p:txBody>
          <a:bodyPr wrap="square">
            <a:spAutoFit/>
          </a:bodyPr>
          <a:lstStyle/>
          <a:p>
            <a:pPr algn="just">
              <a:lnSpc>
                <a:spcPct val="150000"/>
              </a:lnSpc>
            </a:pPr>
            <a:r>
              <a:rPr lang="es-CL" dirty="0">
                <a:solidFill>
                  <a:schemeClr val="tx2"/>
                </a:solidFill>
                <a:latin typeface="Verdana" panose="020B0604030504040204" pitchFamily="34" charset="0"/>
              </a:rPr>
              <a:t>El objetivo principal de la tarea de </a:t>
            </a:r>
            <a:r>
              <a:rPr lang="es-CL" b="1" dirty="0" smtClean="0">
                <a:solidFill>
                  <a:srgbClr val="FF0000"/>
                </a:solidFill>
                <a:latin typeface="Verdana" panose="020B0604030504040204" pitchFamily="34" charset="0"/>
              </a:rPr>
              <a:t>“recolectar los </a:t>
            </a:r>
            <a:r>
              <a:rPr lang="es-CL" b="1" dirty="0">
                <a:solidFill>
                  <a:srgbClr val="FF0000"/>
                </a:solidFill>
                <a:latin typeface="Verdana" panose="020B0604030504040204" pitchFamily="34" charset="0"/>
              </a:rPr>
              <a:t>requisitos del </a:t>
            </a:r>
            <a:r>
              <a:rPr lang="es-CL" b="1" dirty="0" smtClean="0">
                <a:solidFill>
                  <a:srgbClr val="FF0000"/>
                </a:solidFill>
                <a:latin typeface="Verdana" panose="020B0604030504040204" pitchFamily="34" charset="0"/>
              </a:rPr>
              <a:t>sistema“</a:t>
            </a:r>
            <a:r>
              <a:rPr lang="es-CL" dirty="0">
                <a:solidFill>
                  <a:schemeClr val="tx2"/>
                </a:solidFill>
                <a:latin typeface="Verdana" panose="020B0604030504040204" pitchFamily="34" charset="0"/>
              </a:rPr>
              <a:t>, es </a:t>
            </a:r>
            <a:r>
              <a:rPr lang="es-CL" dirty="0" smtClean="0">
                <a:solidFill>
                  <a:schemeClr val="tx2"/>
                </a:solidFill>
                <a:latin typeface="Verdana" panose="020B0604030504040204" pitchFamily="34" charset="0"/>
              </a:rPr>
              <a:t>definir  la información que nos permita </a:t>
            </a:r>
            <a:r>
              <a:rPr lang="es-CL" dirty="0" smtClean="0">
                <a:solidFill>
                  <a:schemeClr val="tx2"/>
                </a:solidFill>
                <a:latin typeface="Verdana" panose="020B0604030504040204" pitchFamily="34" charset="0"/>
                <a:ea typeface="Verdana" panose="020B0604030504040204" pitchFamily="34" charset="0"/>
                <a:cs typeface="Verdana" panose="020B0604030504040204" pitchFamily="34" charset="0"/>
              </a:rPr>
              <a:t>especificar </a:t>
            </a:r>
            <a:r>
              <a:rPr lang="es-CL" sz="2800" dirty="0" smtClean="0">
                <a:solidFill>
                  <a:schemeClr val="tx2"/>
                </a:solidFill>
                <a:latin typeface="Comic Sans MS" panose="030F0702030302020204" pitchFamily="66" charset="0"/>
              </a:rPr>
              <a:t>como será el sistema de software</a:t>
            </a:r>
            <a:r>
              <a:rPr lang="es-CL" sz="2000" dirty="0" smtClean="0">
                <a:solidFill>
                  <a:schemeClr val="tx2"/>
                </a:solidFill>
                <a:latin typeface="Copperplate Gothic Bold" panose="020E0705020206020404" pitchFamily="34" charset="0"/>
              </a:rPr>
              <a:t> </a:t>
            </a:r>
            <a:r>
              <a:rPr lang="es-CL" dirty="0">
                <a:solidFill>
                  <a:schemeClr val="tx2"/>
                </a:solidFill>
                <a:latin typeface="Verdana" panose="020B0604030504040204" pitchFamily="34" charset="0"/>
              </a:rPr>
              <a:t>a desarrollar, tomando como punto de partida los </a:t>
            </a:r>
            <a:r>
              <a:rPr lang="es-CL" i="1" dirty="0">
                <a:solidFill>
                  <a:schemeClr val="tx2"/>
                </a:solidFill>
                <a:latin typeface="Verdana" panose="020B0604030504040204" pitchFamily="34" charset="0"/>
              </a:rPr>
              <a:t>requisitos generales</a:t>
            </a:r>
            <a:r>
              <a:rPr lang="es-CL" dirty="0">
                <a:solidFill>
                  <a:schemeClr val="tx2"/>
                </a:solidFill>
                <a:latin typeface="Verdana" panose="020B0604030504040204" pitchFamily="34" charset="0"/>
              </a:rPr>
              <a:t> </a:t>
            </a:r>
            <a:r>
              <a:rPr lang="es-CL" dirty="0" smtClean="0">
                <a:solidFill>
                  <a:schemeClr val="tx2"/>
                </a:solidFill>
                <a:latin typeface="Verdana" panose="020B0604030504040204" pitchFamily="34" charset="0"/>
              </a:rPr>
              <a:t>considerando </a:t>
            </a:r>
            <a:r>
              <a:rPr lang="es-CL" dirty="0">
                <a:solidFill>
                  <a:schemeClr val="tx2"/>
                </a:solidFill>
                <a:latin typeface="Verdana" panose="020B0604030504040204" pitchFamily="34" charset="0"/>
              </a:rPr>
              <a:t>los</a:t>
            </a:r>
            <a:r>
              <a:rPr lang="es-CL" dirty="0">
                <a:solidFill>
                  <a:srgbClr val="FF0000"/>
                </a:solidFill>
                <a:latin typeface="Verdana" panose="020B0604030504040204" pitchFamily="34" charset="0"/>
              </a:rPr>
              <a:t> </a:t>
            </a:r>
            <a:r>
              <a:rPr lang="es-CL" i="1" dirty="0">
                <a:solidFill>
                  <a:srgbClr val="FF0000"/>
                </a:solidFill>
                <a:latin typeface="Verdana" panose="020B0604030504040204" pitchFamily="34" charset="0"/>
              </a:rPr>
              <a:t>objetivos de </a:t>
            </a:r>
            <a:r>
              <a:rPr lang="es-CL" i="1" dirty="0" smtClean="0">
                <a:solidFill>
                  <a:srgbClr val="FF0000"/>
                </a:solidFill>
                <a:latin typeface="Verdana" panose="020B0604030504040204" pitchFamily="34" charset="0"/>
              </a:rPr>
              <a:t>negocio </a:t>
            </a:r>
            <a:r>
              <a:rPr lang="es-CL" i="1" dirty="0" smtClean="0">
                <a:solidFill>
                  <a:schemeClr val="tx2"/>
                </a:solidFill>
                <a:latin typeface="Verdana" panose="020B0604030504040204" pitchFamily="34" charset="0"/>
              </a:rPr>
              <a:t>y las </a:t>
            </a:r>
            <a:r>
              <a:rPr lang="es-CL" i="1" dirty="0" smtClean="0">
                <a:solidFill>
                  <a:srgbClr val="FF0000"/>
                </a:solidFill>
                <a:latin typeface="Verdana" panose="020B0604030504040204" pitchFamily="34" charset="0"/>
              </a:rPr>
              <a:t>características del producto</a:t>
            </a:r>
            <a:r>
              <a:rPr lang="es-CL" i="1" dirty="0" smtClean="0">
                <a:solidFill>
                  <a:schemeClr val="tx2"/>
                </a:solidFill>
                <a:latin typeface="Verdana" panose="020B0604030504040204" pitchFamily="34" charset="0"/>
              </a:rPr>
              <a:t> esperado</a:t>
            </a:r>
            <a:r>
              <a:rPr lang="es-CL" dirty="0" smtClean="0">
                <a:solidFill>
                  <a:schemeClr val="tx2"/>
                </a:solidFill>
                <a:latin typeface="Verdana" panose="020B0604030504040204" pitchFamily="34" charset="0"/>
              </a:rPr>
              <a:t>.</a:t>
            </a:r>
            <a:endParaRPr lang="es-CL" dirty="0">
              <a:solidFill>
                <a:schemeClr val="tx2"/>
              </a:solidFill>
            </a:endParaRPr>
          </a:p>
        </p:txBody>
      </p:sp>
      <p:pic>
        <p:nvPicPr>
          <p:cNvPr id="1026" name="Picture 2" descr="http://www.definicionabc.com/wp-content/uploads/Satisfacci%C3%B3n-del-cliente-300x2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234" y="4540950"/>
            <a:ext cx="2857500"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271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3528" y="1268760"/>
            <a:ext cx="7920880" cy="584775"/>
          </a:xfrm>
          <a:prstGeom prst="rect">
            <a:avLst/>
          </a:prstGeom>
        </p:spPr>
        <p:txBody>
          <a:bodyPr wrap="square">
            <a:spAutoFit/>
          </a:bodyPr>
          <a:lstStyle/>
          <a:p>
            <a:r>
              <a:rPr lang="es-CL" sz="3200" b="1" spc="600" dirty="0" smtClean="0">
                <a:solidFill>
                  <a:schemeClr val="accent1"/>
                </a:solidFill>
              </a:rPr>
              <a:t>Definir Requerimientos</a:t>
            </a:r>
            <a:endParaRPr lang="es-CL" sz="3200" b="1" spc="600" dirty="0">
              <a:solidFill>
                <a:schemeClr val="accent1"/>
              </a:solidFill>
            </a:endParaRPr>
          </a:p>
        </p:txBody>
      </p:sp>
      <p:sp>
        <p:nvSpPr>
          <p:cNvPr id="4" name="Rectángulo 3"/>
          <p:cNvSpPr/>
          <p:nvPr/>
        </p:nvSpPr>
        <p:spPr>
          <a:xfrm>
            <a:off x="467544" y="404664"/>
            <a:ext cx="4572000" cy="369332"/>
          </a:xfrm>
          <a:prstGeom prst="rect">
            <a:avLst/>
          </a:prstGeom>
        </p:spPr>
        <p:txBody>
          <a:bodyPr>
            <a:spAutoFit/>
          </a:bodyPr>
          <a:lstStyle/>
          <a:p>
            <a:r>
              <a:rPr lang="es-CL" dirty="0">
                <a:solidFill>
                  <a:schemeClr val="bg1"/>
                </a:solidFill>
              </a:rPr>
              <a:t>Requerimientos de usuario y de sistema</a:t>
            </a:r>
          </a:p>
        </p:txBody>
      </p:sp>
      <p:graphicFrame>
        <p:nvGraphicFramePr>
          <p:cNvPr id="5" name="Diagrama 4"/>
          <p:cNvGraphicFramePr/>
          <p:nvPr>
            <p:extLst>
              <p:ext uri="{D42A27DB-BD31-4B8C-83A1-F6EECF244321}">
                <p14:modId xmlns:p14="http://schemas.microsoft.com/office/powerpoint/2010/main" val="1938808700"/>
              </p:ext>
            </p:extLst>
          </p:nvPr>
        </p:nvGraphicFramePr>
        <p:xfrm>
          <a:off x="323528" y="2204864"/>
          <a:ext cx="856895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83690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404664"/>
            <a:ext cx="4572000" cy="369332"/>
          </a:xfrm>
          <a:prstGeom prst="rect">
            <a:avLst/>
          </a:prstGeom>
        </p:spPr>
        <p:txBody>
          <a:bodyPr>
            <a:spAutoFit/>
          </a:bodyPr>
          <a:lstStyle/>
          <a:p>
            <a:r>
              <a:rPr lang="es-CL" dirty="0">
                <a:solidFill>
                  <a:schemeClr val="bg1"/>
                </a:solidFill>
              </a:rPr>
              <a:t>Requerimientos de usuario y de sistema</a:t>
            </a:r>
          </a:p>
        </p:txBody>
      </p:sp>
      <p:sp>
        <p:nvSpPr>
          <p:cNvPr id="3" name="Rectángulo 2"/>
          <p:cNvSpPr/>
          <p:nvPr/>
        </p:nvSpPr>
        <p:spPr>
          <a:xfrm>
            <a:off x="447261" y="1853535"/>
            <a:ext cx="8280920" cy="3554819"/>
          </a:xfrm>
          <a:prstGeom prst="rect">
            <a:avLst/>
          </a:prstGeom>
        </p:spPr>
        <p:txBody>
          <a:bodyPr wrap="square">
            <a:spAutoFit/>
          </a:bodyPr>
          <a:lstStyle/>
          <a:p>
            <a:pPr>
              <a:lnSpc>
                <a:spcPct val="150000"/>
              </a:lnSpc>
            </a:pPr>
            <a:r>
              <a:rPr lang="es-CL" sz="2400" dirty="0" smtClean="0">
                <a:solidFill>
                  <a:schemeClr val="tx2"/>
                </a:solidFill>
                <a:latin typeface="+mj-lt"/>
              </a:rPr>
              <a:t>Formalmente  </a:t>
            </a:r>
            <a:r>
              <a:rPr lang="es-CL" sz="2400" dirty="0">
                <a:solidFill>
                  <a:schemeClr val="tx2"/>
                </a:solidFill>
                <a:latin typeface="+mj-lt"/>
              </a:rPr>
              <a:t>¿qué son los requerimientos para </a:t>
            </a:r>
            <a:r>
              <a:rPr lang="es-CL" sz="2400" dirty="0" smtClean="0">
                <a:solidFill>
                  <a:schemeClr val="tx2"/>
                </a:solidFill>
                <a:latin typeface="+mj-lt"/>
              </a:rPr>
              <a:t> sistemas</a:t>
            </a:r>
            <a:r>
              <a:rPr lang="es-CL" sz="2400" dirty="0">
                <a:solidFill>
                  <a:schemeClr val="tx2"/>
                </a:solidFill>
                <a:latin typeface="+mj-lt"/>
              </a:rPr>
              <a:t>? </a:t>
            </a:r>
            <a:endParaRPr lang="es-CL" sz="2400" dirty="0" smtClean="0">
              <a:solidFill>
                <a:schemeClr val="tx2"/>
              </a:solidFill>
              <a:latin typeface="+mj-lt"/>
            </a:endParaRPr>
          </a:p>
          <a:p>
            <a:pPr>
              <a:lnSpc>
                <a:spcPct val="150000"/>
              </a:lnSpc>
            </a:pPr>
            <a:r>
              <a:rPr lang="es-CL" dirty="0" smtClean="0">
                <a:solidFill>
                  <a:schemeClr val="tx2"/>
                </a:solidFill>
                <a:latin typeface="+mj-lt"/>
              </a:rPr>
              <a:t>Según </a:t>
            </a:r>
            <a:r>
              <a:rPr lang="es-CL" dirty="0">
                <a:solidFill>
                  <a:schemeClr val="tx2"/>
                </a:solidFill>
                <a:latin typeface="+mj-lt"/>
              </a:rPr>
              <a:t>la </a:t>
            </a:r>
            <a:r>
              <a:rPr lang="es-CL" dirty="0">
                <a:solidFill>
                  <a:schemeClr val="tx2"/>
                </a:solidFill>
                <a:latin typeface="+mj-lt"/>
                <a:hlinkClick r:id="rId3"/>
              </a:rPr>
              <a:t>IEEE</a:t>
            </a:r>
            <a:r>
              <a:rPr lang="es-CL" baseline="30000" dirty="0">
                <a:solidFill>
                  <a:schemeClr val="tx2"/>
                </a:solidFill>
                <a:latin typeface="+mj-lt"/>
                <a:hlinkClick r:id="rId3"/>
              </a:rPr>
              <a:t>(1)</a:t>
            </a:r>
            <a:r>
              <a:rPr lang="es-CL" dirty="0">
                <a:solidFill>
                  <a:schemeClr val="tx2"/>
                </a:solidFill>
                <a:latin typeface="+mj-lt"/>
              </a:rPr>
              <a:t> estos son:</a:t>
            </a:r>
          </a:p>
          <a:p>
            <a:pPr marL="342900" indent="-342900">
              <a:lnSpc>
                <a:spcPct val="150000"/>
              </a:lnSpc>
              <a:buFont typeface="+mj-lt"/>
              <a:buAutoNum type="arabicPeriod"/>
            </a:pPr>
            <a:r>
              <a:rPr lang="es-CL" dirty="0">
                <a:solidFill>
                  <a:schemeClr val="tx2"/>
                </a:solidFill>
                <a:latin typeface="+mj-lt"/>
              </a:rPr>
              <a:t>Una condición o </a:t>
            </a:r>
            <a:r>
              <a:rPr lang="es-CL" dirty="0">
                <a:solidFill>
                  <a:srgbClr val="C00000"/>
                </a:solidFill>
                <a:latin typeface="+mj-lt"/>
              </a:rPr>
              <a:t>necesidad de un usuario </a:t>
            </a:r>
            <a:r>
              <a:rPr lang="es-CL" dirty="0">
                <a:solidFill>
                  <a:schemeClr val="tx2"/>
                </a:solidFill>
                <a:latin typeface="+mj-lt"/>
              </a:rPr>
              <a:t>para resolver un problema o alcanzar un objetivo.</a:t>
            </a:r>
          </a:p>
          <a:p>
            <a:pPr marL="342900" indent="-342900">
              <a:lnSpc>
                <a:spcPct val="150000"/>
              </a:lnSpc>
              <a:buFont typeface="+mj-lt"/>
              <a:buAutoNum type="arabicPeriod"/>
            </a:pPr>
            <a:r>
              <a:rPr lang="es-CL" dirty="0">
                <a:solidFill>
                  <a:schemeClr val="tx2"/>
                </a:solidFill>
                <a:latin typeface="+mj-lt"/>
              </a:rPr>
              <a:t>Una </a:t>
            </a:r>
            <a:r>
              <a:rPr lang="es-CL" dirty="0">
                <a:solidFill>
                  <a:srgbClr val="C00000"/>
                </a:solidFill>
                <a:latin typeface="+mj-lt"/>
              </a:rPr>
              <a:t>condición o capacidad </a:t>
            </a:r>
            <a:r>
              <a:rPr lang="es-CL" dirty="0">
                <a:solidFill>
                  <a:schemeClr val="tx2"/>
                </a:solidFill>
                <a:latin typeface="+mj-lt"/>
              </a:rPr>
              <a:t>que debe estar presente en un sistema o componentes de sistema para satisfacer un </a:t>
            </a:r>
            <a:r>
              <a:rPr lang="es-CL" dirty="0">
                <a:solidFill>
                  <a:srgbClr val="C00000"/>
                </a:solidFill>
                <a:latin typeface="+mj-lt"/>
              </a:rPr>
              <a:t>contrato, estándar, especificación </a:t>
            </a:r>
            <a:r>
              <a:rPr lang="es-CL" dirty="0">
                <a:solidFill>
                  <a:schemeClr val="tx2"/>
                </a:solidFill>
                <a:latin typeface="+mj-lt"/>
              </a:rPr>
              <a:t>u otro documento formal.</a:t>
            </a:r>
          </a:p>
          <a:p>
            <a:pPr marL="342900" indent="-342900">
              <a:lnSpc>
                <a:spcPct val="150000"/>
              </a:lnSpc>
              <a:buFont typeface="+mj-lt"/>
              <a:buAutoNum type="arabicPeriod"/>
            </a:pPr>
            <a:r>
              <a:rPr lang="es-CL" dirty="0">
                <a:solidFill>
                  <a:srgbClr val="C00000"/>
                </a:solidFill>
                <a:latin typeface="+mj-lt"/>
              </a:rPr>
              <a:t>Una representación documentada de una condición o capacidad como en (1) o (2).</a:t>
            </a:r>
          </a:p>
        </p:txBody>
      </p:sp>
      <p:pic>
        <p:nvPicPr>
          <p:cNvPr id="6148" name="Picture 4" descr="https://encrypted-tbn3.gstatic.com/images?q=tbn:ANd9GcQGulyfUqmgMeNgh9uQ1812FdAGltBZbyneKAAzKCB-VbQUCP8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040" y="4761670"/>
            <a:ext cx="3449960" cy="20963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northware.mx/wp-content/uploads/2012/01/febrero-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17232"/>
            <a:ext cx="6120680" cy="107111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323528" y="1268760"/>
            <a:ext cx="7920880" cy="584775"/>
          </a:xfrm>
          <a:prstGeom prst="rect">
            <a:avLst/>
          </a:prstGeom>
        </p:spPr>
        <p:txBody>
          <a:bodyPr wrap="square">
            <a:spAutoFit/>
          </a:bodyPr>
          <a:lstStyle/>
          <a:p>
            <a:r>
              <a:rPr lang="es-CL" sz="3200" b="1" spc="600" dirty="0" smtClean="0">
                <a:solidFill>
                  <a:schemeClr val="accent1"/>
                </a:solidFill>
              </a:rPr>
              <a:t>Requerimientos de Sistemas</a:t>
            </a:r>
            <a:endParaRPr lang="es-CL" sz="3200" b="1" spc="600" dirty="0">
              <a:solidFill>
                <a:schemeClr val="accent1"/>
              </a:solidFill>
            </a:endParaRPr>
          </a:p>
        </p:txBody>
      </p:sp>
    </p:spTree>
    <p:extLst>
      <p:ext uri="{BB962C8B-B14F-4D97-AF65-F5344CB8AC3E}">
        <p14:creationId xmlns:p14="http://schemas.microsoft.com/office/powerpoint/2010/main" val="348662624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404664"/>
            <a:ext cx="4572000" cy="369332"/>
          </a:xfrm>
          <a:prstGeom prst="rect">
            <a:avLst/>
          </a:prstGeom>
        </p:spPr>
        <p:txBody>
          <a:bodyPr>
            <a:spAutoFit/>
          </a:bodyPr>
          <a:lstStyle/>
          <a:p>
            <a:r>
              <a:rPr lang="es-CL" dirty="0">
                <a:solidFill>
                  <a:schemeClr val="bg1"/>
                </a:solidFill>
              </a:rPr>
              <a:t>Requerimientos de usuario y de sistema</a:t>
            </a:r>
          </a:p>
        </p:txBody>
      </p:sp>
      <p:sp>
        <p:nvSpPr>
          <p:cNvPr id="3" name="Rectángulo 2"/>
          <p:cNvSpPr/>
          <p:nvPr/>
        </p:nvSpPr>
        <p:spPr>
          <a:xfrm>
            <a:off x="467544" y="1831263"/>
            <a:ext cx="8280920" cy="3416320"/>
          </a:xfrm>
          <a:prstGeom prst="rect">
            <a:avLst/>
          </a:prstGeom>
        </p:spPr>
        <p:txBody>
          <a:bodyPr wrap="square">
            <a:spAutoFit/>
          </a:bodyPr>
          <a:lstStyle/>
          <a:p>
            <a:pPr>
              <a:lnSpc>
                <a:spcPct val="150000"/>
              </a:lnSpc>
            </a:pPr>
            <a:r>
              <a:rPr lang="es-CL" sz="2400" dirty="0" smtClean="0">
                <a:solidFill>
                  <a:schemeClr val="tx2"/>
                </a:solidFill>
                <a:latin typeface="+mj-lt"/>
              </a:rPr>
              <a:t>Formalmente  ¿Qué </a:t>
            </a:r>
            <a:r>
              <a:rPr lang="es-CL" sz="2400" dirty="0">
                <a:solidFill>
                  <a:schemeClr val="tx2"/>
                </a:solidFill>
                <a:latin typeface="+mj-lt"/>
              </a:rPr>
              <a:t>son los requerimientos para </a:t>
            </a:r>
            <a:r>
              <a:rPr lang="es-CL" sz="2400" dirty="0" smtClean="0">
                <a:solidFill>
                  <a:schemeClr val="tx2"/>
                </a:solidFill>
                <a:latin typeface="+mj-lt"/>
              </a:rPr>
              <a:t> sistemas</a:t>
            </a:r>
            <a:r>
              <a:rPr lang="es-CL" sz="2400" dirty="0">
                <a:solidFill>
                  <a:schemeClr val="tx2"/>
                </a:solidFill>
                <a:latin typeface="+mj-lt"/>
              </a:rPr>
              <a:t>? </a:t>
            </a:r>
            <a:endParaRPr lang="es-CL" sz="2400" dirty="0" smtClean="0">
              <a:solidFill>
                <a:schemeClr val="tx2"/>
              </a:solidFill>
              <a:latin typeface="+mj-lt"/>
            </a:endParaRPr>
          </a:p>
          <a:p>
            <a:pPr algn="ctr">
              <a:lnSpc>
                <a:spcPct val="150000"/>
              </a:lnSpc>
            </a:pPr>
            <a:r>
              <a:rPr lang="es-CL" dirty="0">
                <a:solidFill>
                  <a:schemeClr val="tx2"/>
                </a:solidFill>
              </a:rPr>
              <a:t>¿Qué significa esto? </a:t>
            </a:r>
            <a:endParaRPr lang="es-CL" dirty="0" smtClean="0">
              <a:solidFill>
                <a:schemeClr val="tx2"/>
              </a:solidFill>
            </a:endParaRPr>
          </a:p>
          <a:p>
            <a:pPr>
              <a:lnSpc>
                <a:spcPct val="150000"/>
              </a:lnSpc>
            </a:pPr>
            <a:endParaRPr lang="es-CL" dirty="0">
              <a:solidFill>
                <a:schemeClr val="tx2"/>
              </a:solidFill>
            </a:endParaRPr>
          </a:p>
          <a:p>
            <a:pPr algn="just">
              <a:lnSpc>
                <a:spcPct val="150000"/>
              </a:lnSpc>
            </a:pPr>
            <a:r>
              <a:rPr lang="es-CL" dirty="0" smtClean="0">
                <a:solidFill>
                  <a:schemeClr val="tx2"/>
                </a:solidFill>
              </a:rPr>
              <a:t>Prácticamente </a:t>
            </a:r>
            <a:r>
              <a:rPr lang="es-CL" dirty="0">
                <a:solidFill>
                  <a:schemeClr val="tx2"/>
                </a:solidFill>
              </a:rPr>
              <a:t>la </a:t>
            </a:r>
            <a:r>
              <a:rPr lang="es-CL" dirty="0" smtClean="0">
                <a:solidFill>
                  <a:schemeClr val="tx2"/>
                </a:solidFill>
              </a:rPr>
              <a:t>IEEE830, </a:t>
            </a:r>
            <a:r>
              <a:rPr lang="es-CL" dirty="0">
                <a:solidFill>
                  <a:schemeClr val="tx2"/>
                </a:solidFill>
              </a:rPr>
              <a:t>esta diciendo que existen los </a:t>
            </a:r>
            <a:r>
              <a:rPr lang="es-CL" b="1" u="sng" dirty="0">
                <a:solidFill>
                  <a:schemeClr val="tx2"/>
                </a:solidFill>
              </a:rPr>
              <a:t>requerimientos funcionales </a:t>
            </a:r>
            <a:r>
              <a:rPr lang="es-CL" dirty="0" smtClean="0">
                <a:solidFill>
                  <a:schemeClr val="tx2"/>
                </a:solidFill>
              </a:rPr>
              <a:t> </a:t>
            </a:r>
            <a:r>
              <a:rPr lang="es-CL" dirty="0">
                <a:solidFill>
                  <a:schemeClr val="tx2"/>
                </a:solidFill>
              </a:rPr>
              <a:t>y los requerimientos </a:t>
            </a:r>
            <a:r>
              <a:rPr lang="es-CL" b="1" u="sng" dirty="0">
                <a:solidFill>
                  <a:schemeClr val="tx2"/>
                </a:solidFill>
              </a:rPr>
              <a:t>no </a:t>
            </a:r>
            <a:r>
              <a:rPr lang="es-CL" b="1" u="sng" dirty="0" smtClean="0">
                <a:solidFill>
                  <a:schemeClr val="tx2"/>
                </a:solidFill>
              </a:rPr>
              <a:t>funcionales.</a:t>
            </a:r>
            <a:r>
              <a:rPr lang="es-CL" dirty="0" smtClean="0">
                <a:solidFill>
                  <a:schemeClr val="tx2"/>
                </a:solidFill>
              </a:rPr>
              <a:t> </a:t>
            </a:r>
            <a:r>
              <a:rPr lang="es-CL" dirty="0">
                <a:solidFill>
                  <a:schemeClr val="tx2"/>
                </a:solidFill>
              </a:rPr>
              <a:t>Y obviamente, que </a:t>
            </a:r>
            <a:r>
              <a:rPr lang="es-CL" b="1" u="sng" dirty="0">
                <a:solidFill>
                  <a:schemeClr val="tx2"/>
                </a:solidFill>
              </a:rPr>
              <a:t>estos requerimientos estén formalmente documentados</a:t>
            </a:r>
            <a:r>
              <a:rPr lang="es-CL" dirty="0">
                <a:solidFill>
                  <a:schemeClr val="tx2"/>
                </a:solidFill>
              </a:rPr>
              <a:t> en un </a:t>
            </a:r>
            <a:r>
              <a:rPr lang="es-CL" sz="2400" dirty="0">
                <a:solidFill>
                  <a:srgbClr val="C00000"/>
                </a:solidFill>
              </a:rPr>
              <a:t>Documento de Requerimientos del Proyecto</a:t>
            </a:r>
            <a:r>
              <a:rPr lang="es-CL" dirty="0">
                <a:solidFill>
                  <a:schemeClr val="tx2"/>
                </a:solidFill>
              </a:rPr>
              <a:t>.</a:t>
            </a:r>
            <a:endParaRPr lang="es-CL" dirty="0">
              <a:solidFill>
                <a:schemeClr val="tx2"/>
              </a:solidFill>
              <a:latin typeface="+mj-lt"/>
            </a:endParaRPr>
          </a:p>
        </p:txBody>
      </p:sp>
      <p:pic>
        <p:nvPicPr>
          <p:cNvPr id="6148" name="Picture 4" descr="https://encrypted-tbn3.gstatic.com/images?q=tbn:ANd9GcQGulyfUqmgMeNgh9uQ1812FdAGltBZbyneKAAzKCB-VbQUCP8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040" y="4761670"/>
            <a:ext cx="3449960" cy="209633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www.northware.mx/wp-content/uploads/2012/01/febrero-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17232"/>
            <a:ext cx="6120680" cy="107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89808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55779" y="1124744"/>
            <a:ext cx="8424936" cy="1015663"/>
          </a:xfrm>
          <a:prstGeom prst="rect">
            <a:avLst/>
          </a:prstGeom>
        </p:spPr>
        <p:txBody>
          <a:bodyPr wrap="square">
            <a:spAutoFit/>
          </a:bodyPr>
          <a:lstStyle/>
          <a:p>
            <a:pPr>
              <a:lnSpc>
                <a:spcPct val="150000"/>
              </a:lnSpc>
            </a:pPr>
            <a:r>
              <a:rPr lang="es-CL" sz="2000" spc="300" dirty="0" smtClean="0">
                <a:solidFill>
                  <a:schemeClr val="tx2"/>
                </a:solidFill>
                <a:latin typeface="+mj-lt"/>
              </a:rPr>
              <a:t>Entonces debemos Recolectar Requerimientos con las Siguiente técnicas para luego Clasificarlos:</a:t>
            </a:r>
          </a:p>
        </p:txBody>
      </p:sp>
      <p:sp>
        <p:nvSpPr>
          <p:cNvPr id="4" name="Rectángulo 3"/>
          <p:cNvSpPr/>
          <p:nvPr/>
        </p:nvSpPr>
        <p:spPr>
          <a:xfrm>
            <a:off x="467544" y="404664"/>
            <a:ext cx="4572000" cy="369332"/>
          </a:xfrm>
          <a:prstGeom prst="rect">
            <a:avLst/>
          </a:prstGeom>
        </p:spPr>
        <p:txBody>
          <a:bodyPr>
            <a:spAutoFit/>
          </a:bodyPr>
          <a:lstStyle/>
          <a:p>
            <a:r>
              <a:rPr lang="es-CL" dirty="0" smtClean="0">
                <a:solidFill>
                  <a:schemeClr val="bg1"/>
                </a:solidFill>
              </a:rPr>
              <a:t>Recolección de Información</a:t>
            </a:r>
            <a:endParaRPr lang="es-CL" dirty="0">
              <a:solidFill>
                <a:schemeClr val="bg1"/>
              </a:solidFill>
            </a:endParaRPr>
          </a:p>
        </p:txBody>
      </p:sp>
      <p:graphicFrame>
        <p:nvGraphicFramePr>
          <p:cNvPr id="7" name="Diagrama 6"/>
          <p:cNvGraphicFramePr/>
          <p:nvPr>
            <p:extLst>
              <p:ext uri="{D42A27DB-BD31-4B8C-83A1-F6EECF244321}">
                <p14:modId xmlns:p14="http://schemas.microsoft.com/office/powerpoint/2010/main" val="356801658"/>
              </p:ext>
            </p:extLst>
          </p:nvPr>
        </p:nvGraphicFramePr>
        <p:xfrm>
          <a:off x="-36512" y="2482850"/>
          <a:ext cx="871296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110148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229800084"/>
              </p:ext>
            </p:extLst>
          </p:nvPr>
        </p:nvGraphicFramePr>
        <p:xfrm>
          <a:off x="475529" y="4221088"/>
          <a:ext cx="8029400" cy="1950720"/>
        </p:xfrm>
        <a:graphic>
          <a:graphicData uri="http://schemas.openxmlformats.org/drawingml/2006/table">
            <a:tbl>
              <a:tblPr>
                <a:tableStyleId>{3B4B98B0-60AC-42C2-AFA5-B58CD77FA1E5}</a:tableStyleId>
              </a:tblPr>
              <a:tblGrid>
                <a:gridCol w="830779"/>
                <a:gridCol w="2473604"/>
                <a:gridCol w="4725017"/>
              </a:tblGrid>
              <a:tr h="173938">
                <a:tc>
                  <a:txBody>
                    <a:bodyPr/>
                    <a:lstStyle/>
                    <a:p>
                      <a:pPr algn="l" fontAlgn="b"/>
                      <a:r>
                        <a:rPr lang="es-CL" sz="2000" u="none" strike="noStrike" dirty="0">
                          <a:solidFill>
                            <a:schemeClr val="accent1">
                              <a:lumMod val="75000"/>
                            </a:schemeClr>
                          </a:solidFill>
                          <a:effectLst/>
                        </a:rPr>
                        <a:t>[</a:t>
                      </a:r>
                      <a:r>
                        <a:rPr lang="es-CL" sz="2000" u="none" strike="noStrike" dirty="0" smtClean="0">
                          <a:solidFill>
                            <a:schemeClr val="accent1">
                              <a:lumMod val="75000"/>
                            </a:schemeClr>
                          </a:solidFill>
                          <a:effectLst/>
                        </a:rPr>
                        <a:t>REQ-]</a:t>
                      </a:r>
                      <a:endParaRPr lang="es-CL" sz="20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algn="l" fontAlgn="b"/>
                      <a:r>
                        <a:rPr lang="es-CL" sz="2000" u="none" strike="noStrike" dirty="0">
                          <a:solidFill>
                            <a:schemeClr val="accent1">
                              <a:lumMod val="75000"/>
                            </a:schemeClr>
                          </a:solidFill>
                          <a:effectLst/>
                        </a:rPr>
                        <a:t>[Nombre del </a:t>
                      </a:r>
                      <a:r>
                        <a:rPr lang="es-CL" sz="2000" u="none" strike="noStrike" dirty="0" smtClean="0">
                          <a:solidFill>
                            <a:schemeClr val="accent1">
                              <a:lumMod val="75000"/>
                            </a:schemeClr>
                          </a:solidFill>
                          <a:effectLst/>
                        </a:rPr>
                        <a:t>caso ]</a:t>
                      </a:r>
                      <a:endParaRPr lang="es-CL" sz="2000" b="1"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algn="l" fontAlgn="b"/>
                      <a:r>
                        <a:rPr lang="es-CL" sz="2000" u="none" strike="noStrike" dirty="0" smtClean="0">
                          <a:solidFill>
                            <a:schemeClr val="accent1">
                              <a:lumMod val="75000"/>
                            </a:schemeClr>
                          </a:solidFill>
                          <a:effectLst/>
                        </a:rPr>
                        <a:t>[Descripción </a:t>
                      </a:r>
                      <a:r>
                        <a:rPr lang="es-CL" sz="2000" u="none" strike="noStrike" dirty="0">
                          <a:solidFill>
                            <a:schemeClr val="accent1">
                              <a:lumMod val="75000"/>
                            </a:schemeClr>
                          </a:solidFill>
                          <a:effectLst/>
                        </a:rPr>
                        <a:t>corta del requerimiento]</a:t>
                      </a:r>
                      <a:endParaRPr lang="es-CL" sz="2000" b="1" i="0" u="none" strike="noStrike" dirty="0">
                        <a:solidFill>
                          <a:schemeClr val="accent1">
                            <a:lumMod val="75000"/>
                          </a:schemeClr>
                        </a:solidFill>
                        <a:effectLst/>
                        <a:latin typeface="Calibri" panose="020F0502020204030204" pitchFamily="34" charset="0"/>
                      </a:endParaRP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r>
              <a:tr h="173938">
                <a:tc>
                  <a:txBody>
                    <a:bodyPr/>
                    <a:lstStyle/>
                    <a:p>
                      <a:pPr algn="l" fontAlgn="b"/>
                      <a:r>
                        <a:rPr lang="es-CL" sz="1800" u="none" strike="noStrike">
                          <a:solidFill>
                            <a:schemeClr val="accent1">
                              <a:lumMod val="75000"/>
                            </a:schemeClr>
                          </a:solidFill>
                          <a:effectLst/>
                        </a:rPr>
                        <a:t>Req.1</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r>
                        <a:rPr lang="es-CL" sz="1800" u="none" strike="noStrike" dirty="0" smtClean="0">
                          <a:solidFill>
                            <a:schemeClr val="accent1">
                              <a:lumMod val="75000"/>
                            </a:schemeClr>
                          </a:solidFill>
                          <a:effectLst/>
                        </a:rPr>
                        <a:t>Ejemplo: Iniciar</a:t>
                      </a:r>
                      <a:r>
                        <a:rPr lang="es-CL" sz="1800" u="none" strike="noStrike" baseline="0" dirty="0" smtClean="0">
                          <a:solidFill>
                            <a:schemeClr val="accent1">
                              <a:lumMod val="75000"/>
                            </a:schemeClr>
                          </a:solidFill>
                          <a:effectLst/>
                        </a:rPr>
                        <a:t> Sesión ingresando Rut</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800" u="none" strike="noStrike">
                          <a:solidFill>
                            <a:schemeClr val="accent1">
                              <a:lumMod val="75000"/>
                            </a:schemeClr>
                          </a:solidFill>
                          <a:effectLst/>
                        </a:rPr>
                        <a:t>Req.2</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a:solidFill>
                            <a:schemeClr val="accent1">
                              <a:lumMod val="75000"/>
                            </a:schemeClr>
                          </a:solidFill>
                          <a:effectLst/>
                        </a:rPr>
                        <a:t> </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800" u="none" strike="noStrike">
                          <a:solidFill>
                            <a:schemeClr val="accent1">
                              <a:lumMod val="75000"/>
                            </a:schemeClr>
                          </a:solidFill>
                          <a:effectLst/>
                        </a:rPr>
                        <a:t>Req.3</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800" u="none" strike="noStrike">
                          <a:solidFill>
                            <a:schemeClr val="accent1">
                              <a:lumMod val="75000"/>
                            </a:schemeClr>
                          </a:solidFill>
                          <a:effectLst/>
                        </a:rPr>
                        <a:t>Req.4</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a:solidFill>
                            <a:schemeClr val="accent1">
                              <a:lumMod val="75000"/>
                            </a:schemeClr>
                          </a:solidFill>
                          <a:effectLst/>
                        </a:rPr>
                        <a:t> </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800" u="none" strike="noStrike">
                          <a:solidFill>
                            <a:schemeClr val="accent1">
                              <a:lumMod val="75000"/>
                            </a:schemeClr>
                          </a:solidFill>
                          <a:effectLst/>
                        </a:rPr>
                        <a:t>Req.5</a:t>
                      </a:r>
                      <a:endParaRPr lang="es-CL" sz="18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800" u="none" strike="noStrike" dirty="0">
                          <a:solidFill>
                            <a:schemeClr val="accent1">
                              <a:lumMod val="75000"/>
                            </a:schemeClr>
                          </a:solidFill>
                          <a:effectLst/>
                        </a:rPr>
                        <a:t> </a:t>
                      </a:r>
                      <a:endParaRPr lang="es-CL" sz="18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bl>
          </a:graphicData>
        </a:graphic>
      </p:graphicFrame>
      <p:sp>
        <p:nvSpPr>
          <p:cNvPr id="4" name="Rectángulo 3"/>
          <p:cNvSpPr/>
          <p:nvPr/>
        </p:nvSpPr>
        <p:spPr>
          <a:xfrm>
            <a:off x="467544" y="1052736"/>
            <a:ext cx="8424936" cy="2831544"/>
          </a:xfrm>
          <a:prstGeom prst="rect">
            <a:avLst/>
          </a:prstGeom>
        </p:spPr>
        <p:txBody>
          <a:bodyPr wrap="square">
            <a:spAutoFit/>
          </a:bodyPr>
          <a:lstStyle/>
          <a:p>
            <a:r>
              <a:rPr lang="es-CL" sz="2400" b="1" dirty="0" smtClean="0">
                <a:solidFill>
                  <a:schemeClr val="accent1"/>
                </a:solidFill>
                <a:latin typeface="+mj-lt"/>
              </a:rPr>
              <a:t>MATRIZ INICIAL CAPTURA DE REQUERIMIENTOS</a:t>
            </a:r>
          </a:p>
          <a:p>
            <a:endParaRPr lang="es-CL" b="1" dirty="0" smtClean="0">
              <a:solidFill>
                <a:schemeClr val="accent1"/>
              </a:solidFill>
              <a:latin typeface="+mj-lt"/>
            </a:endParaRPr>
          </a:p>
          <a:p>
            <a:r>
              <a:rPr lang="es-CL" b="1" dirty="0" smtClean="0">
                <a:solidFill>
                  <a:schemeClr val="accent1"/>
                </a:solidFill>
                <a:latin typeface="+mj-lt"/>
              </a:rPr>
              <a:t>Incluye y excluye todo lo necesario para llevar acabo un trabajo requerido para cumplir un objetivo claro con éxito.</a:t>
            </a:r>
          </a:p>
          <a:p>
            <a:endParaRPr lang="es-CL" dirty="0">
              <a:solidFill>
                <a:schemeClr val="accent1"/>
              </a:solidFill>
              <a:latin typeface="+mj-lt"/>
            </a:endParaRPr>
          </a:p>
          <a:p>
            <a:pPr marL="285750" indent="-285750">
              <a:buFont typeface="Arial" panose="020B0604020202020204" pitchFamily="34" charset="0"/>
              <a:buChar char="•"/>
            </a:pPr>
            <a:r>
              <a:rPr lang="es-CL" dirty="0" smtClean="0">
                <a:solidFill>
                  <a:schemeClr val="accent1"/>
                </a:solidFill>
                <a:latin typeface="+mj-lt"/>
              </a:rPr>
              <a:t>Lo que hace o no hace un Sistema de Software a nivel Funcional.</a:t>
            </a:r>
          </a:p>
          <a:p>
            <a:pPr marL="285750" indent="-285750">
              <a:buFont typeface="Arial" panose="020B0604020202020204" pitchFamily="34" charset="0"/>
              <a:buChar char="•"/>
            </a:pPr>
            <a:r>
              <a:rPr lang="es-CL" dirty="0" smtClean="0">
                <a:solidFill>
                  <a:schemeClr val="accent1"/>
                </a:solidFill>
                <a:latin typeface="+mj-lt"/>
              </a:rPr>
              <a:t>Lo que implica o no implica el software a nivel de Capa de Presentación (Diseño).</a:t>
            </a:r>
          </a:p>
          <a:p>
            <a:pPr marL="285750" indent="-285750">
              <a:buFont typeface="Arial" panose="020B0604020202020204" pitchFamily="34" charset="0"/>
              <a:buChar char="•"/>
            </a:pPr>
            <a:r>
              <a:rPr lang="es-CL" dirty="0" smtClean="0">
                <a:solidFill>
                  <a:schemeClr val="accent1"/>
                </a:solidFill>
                <a:latin typeface="+mj-lt"/>
              </a:rPr>
              <a:t>Lo que implica o no a nivel de recursos e infraestructura.</a:t>
            </a:r>
            <a:endParaRPr lang="es-CL" dirty="0">
              <a:solidFill>
                <a:schemeClr val="accent1"/>
              </a:solidFill>
              <a:latin typeface="+mj-lt"/>
            </a:endParaRPr>
          </a:p>
          <a:p>
            <a:pPr>
              <a:spcBef>
                <a:spcPts val="1200"/>
              </a:spcBef>
              <a:spcAft>
                <a:spcPts val="300"/>
              </a:spcAft>
            </a:pPr>
            <a:r>
              <a:rPr lang="es-CL" dirty="0" smtClean="0">
                <a:solidFill>
                  <a:schemeClr val="accent1"/>
                </a:solidFill>
                <a:effectLst/>
                <a:latin typeface="+mj-lt"/>
                <a:ea typeface="Times New Roman" panose="02020603050405020304" pitchFamily="18" charset="0"/>
              </a:rPr>
              <a:t>Ficha Ejemplo Identificación de Requerimientos iniciales:</a:t>
            </a:r>
            <a:endParaRPr lang="es-CL" dirty="0">
              <a:solidFill>
                <a:schemeClr val="accent1"/>
              </a:solidFill>
              <a:effectLst/>
              <a:latin typeface="+mj-lt"/>
              <a:ea typeface="Times New Roman" panose="02020603050405020304" pitchFamily="18" charset="0"/>
            </a:endParaRPr>
          </a:p>
        </p:txBody>
      </p:sp>
      <p:sp>
        <p:nvSpPr>
          <p:cNvPr id="7" name="Rectángulo 6"/>
          <p:cNvSpPr/>
          <p:nvPr/>
        </p:nvSpPr>
        <p:spPr>
          <a:xfrm>
            <a:off x="467544" y="404664"/>
            <a:ext cx="4572000" cy="369332"/>
          </a:xfrm>
          <a:prstGeom prst="rect">
            <a:avLst/>
          </a:prstGeom>
        </p:spPr>
        <p:txBody>
          <a:bodyPr>
            <a:spAutoFit/>
          </a:bodyPr>
          <a:lstStyle/>
          <a:p>
            <a:r>
              <a:rPr lang="es-CL" dirty="0" smtClean="0">
                <a:solidFill>
                  <a:schemeClr val="bg1"/>
                </a:solidFill>
              </a:rPr>
              <a:t>Requerimientos de usuario y de sistema</a:t>
            </a:r>
            <a:endParaRPr lang="es-CL" dirty="0">
              <a:solidFill>
                <a:schemeClr val="bg1"/>
              </a:solidFill>
            </a:endParaRPr>
          </a:p>
        </p:txBody>
      </p:sp>
    </p:spTree>
    <p:extLst>
      <p:ext uri="{BB962C8B-B14F-4D97-AF65-F5344CB8AC3E}">
        <p14:creationId xmlns:p14="http://schemas.microsoft.com/office/powerpoint/2010/main" val="109976070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3528" y="1100672"/>
            <a:ext cx="8424936" cy="3231654"/>
          </a:xfrm>
          <a:prstGeom prst="rect">
            <a:avLst/>
          </a:prstGeom>
        </p:spPr>
        <p:txBody>
          <a:bodyPr wrap="square">
            <a:spAutoFit/>
          </a:bodyPr>
          <a:lstStyle/>
          <a:p>
            <a:pPr algn="ctr">
              <a:lnSpc>
                <a:spcPct val="150000"/>
              </a:lnSpc>
            </a:pPr>
            <a:r>
              <a:rPr lang="es-CL" sz="2400" b="1" spc="300" dirty="0" smtClean="0">
                <a:solidFill>
                  <a:schemeClr val="tx2"/>
                </a:solidFill>
                <a:latin typeface="+mj-lt"/>
              </a:rPr>
              <a:t>Entonces ya recolectados los Requerimientos debemos Clasificarlos en:</a:t>
            </a:r>
          </a:p>
          <a:p>
            <a:pPr algn="ctr">
              <a:lnSpc>
                <a:spcPct val="150000"/>
              </a:lnSpc>
            </a:pPr>
            <a:r>
              <a:rPr lang="es-CL" sz="4400" b="1" spc="300" dirty="0" smtClean="0">
                <a:solidFill>
                  <a:srgbClr val="C00000"/>
                </a:solidFill>
                <a:latin typeface="+mj-lt"/>
              </a:rPr>
              <a:t>[Funcionales</a:t>
            </a:r>
            <a:r>
              <a:rPr lang="es-CL" sz="4400" spc="300" dirty="0">
                <a:solidFill>
                  <a:srgbClr val="C00000"/>
                </a:solidFill>
                <a:latin typeface="+mj-lt"/>
              </a:rPr>
              <a:t>]</a:t>
            </a:r>
            <a:r>
              <a:rPr lang="es-CL" sz="4400" spc="300" dirty="0" smtClean="0">
                <a:solidFill>
                  <a:srgbClr val="C00000"/>
                </a:solidFill>
                <a:latin typeface="+mj-lt"/>
              </a:rPr>
              <a:t> </a:t>
            </a:r>
          </a:p>
          <a:p>
            <a:pPr algn="ctr">
              <a:lnSpc>
                <a:spcPct val="150000"/>
              </a:lnSpc>
            </a:pPr>
            <a:r>
              <a:rPr lang="es-CL" sz="4400" spc="300" dirty="0" smtClean="0">
                <a:solidFill>
                  <a:schemeClr val="accent3"/>
                </a:solidFill>
                <a:latin typeface="+mj-lt"/>
              </a:rPr>
              <a:t>[</a:t>
            </a:r>
            <a:r>
              <a:rPr lang="es-CL" sz="4400" b="1" spc="300" dirty="0" smtClean="0">
                <a:solidFill>
                  <a:schemeClr val="accent3"/>
                </a:solidFill>
                <a:latin typeface="+mj-lt"/>
              </a:rPr>
              <a:t>No Funcionales]</a:t>
            </a:r>
            <a:endParaRPr lang="es-CL" sz="4400" b="1" spc="300" dirty="0">
              <a:solidFill>
                <a:schemeClr val="accent3"/>
              </a:solidFill>
              <a:latin typeface="+mj-lt"/>
            </a:endParaRPr>
          </a:p>
        </p:txBody>
      </p:sp>
      <p:sp>
        <p:nvSpPr>
          <p:cNvPr id="4" name="Rectángulo 3"/>
          <p:cNvSpPr/>
          <p:nvPr/>
        </p:nvSpPr>
        <p:spPr>
          <a:xfrm>
            <a:off x="467544" y="404664"/>
            <a:ext cx="4572000" cy="369332"/>
          </a:xfrm>
          <a:prstGeom prst="rect">
            <a:avLst/>
          </a:prstGeom>
        </p:spPr>
        <p:txBody>
          <a:bodyPr>
            <a:spAutoFit/>
          </a:bodyPr>
          <a:lstStyle/>
          <a:p>
            <a:r>
              <a:rPr lang="es-CL" dirty="0">
                <a:solidFill>
                  <a:schemeClr val="bg1"/>
                </a:solidFill>
              </a:rPr>
              <a:t>Requerimientos funcionales y no funcionales</a:t>
            </a:r>
          </a:p>
        </p:txBody>
      </p:sp>
      <p:pic>
        <p:nvPicPr>
          <p:cNvPr id="2050" name="Picture 2" descr="https://ingswescom.files.wordpress.com/2013/11/clue-y-listado-de-requerimient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86324"/>
            <a:ext cx="28575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stretch>
            <a:fillRect/>
          </a:stretch>
        </p:blipFill>
        <p:spPr>
          <a:xfrm>
            <a:off x="4974365" y="4676775"/>
            <a:ext cx="4133850" cy="2181225"/>
          </a:xfrm>
          <a:prstGeom prst="rect">
            <a:avLst/>
          </a:prstGeom>
        </p:spPr>
      </p:pic>
    </p:spTree>
    <p:extLst>
      <p:ext uri="{BB962C8B-B14F-4D97-AF65-F5344CB8AC3E}">
        <p14:creationId xmlns:p14="http://schemas.microsoft.com/office/powerpoint/2010/main" val="8741716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67544" y="890642"/>
            <a:ext cx="8064896"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CL" sz="3200" b="1" u="none" strike="noStrike" cap="none" normalizeH="0" baseline="0" dirty="0" smtClean="0">
                <a:ln>
                  <a:noFill/>
                </a:ln>
                <a:solidFill>
                  <a:schemeClr val="tx2"/>
                </a:solidFill>
                <a:effectLst/>
                <a:latin typeface="+mn-lt"/>
              </a:rPr>
              <a:t>Un requerimiento Funcional  es:</a:t>
            </a:r>
            <a:endParaRPr kumimoji="0" lang="es-CL" sz="4000" b="1" u="none" strike="noStrike" cap="none" normalizeH="0" baseline="0" dirty="0" smtClean="0">
              <a:ln>
                <a:noFill/>
              </a:ln>
              <a:solidFill>
                <a:schemeClr val="tx2"/>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CL" b="1" u="none" strike="noStrike" cap="none" normalizeH="0" baseline="0" dirty="0" smtClean="0">
                <a:ln>
                  <a:noFill/>
                </a:ln>
                <a:solidFill>
                  <a:srgbClr val="000000"/>
                </a:solidFill>
                <a:effectLst/>
                <a:latin typeface="+mn-lt"/>
              </a:rPr>
              <a:t>Aquel que </a:t>
            </a:r>
            <a:r>
              <a:rPr kumimoji="0" lang="es-CL" sz="2400" u="none" strike="noStrike" cap="none" normalizeH="0" baseline="0" dirty="0" smtClean="0">
                <a:ln>
                  <a:noFill/>
                </a:ln>
                <a:solidFill>
                  <a:schemeClr val="accent6">
                    <a:lumMod val="75000"/>
                  </a:schemeClr>
                </a:solidFill>
                <a:effectLst/>
                <a:latin typeface="Impact" panose="020B0806030902050204" pitchFamily="34" charset="0"/>
              </a:rPr>
              <a:t>describe una funcionalidad</a:t>
            </a:r>
            <a:r>
              <a:rPr kumimoji="0" lang="es-CL" sz="1600" u="none" strike="noStrike" cap="none" normalizeH="0" baseline="0" dirty="0" smtClean="0">
                <a:ln>
                  <a:noFill/>
                </a:ln>
                <a:solidFill>
                  <a:schemeClr val="accent6">
                    <a:lumMod val="75000"/>
                  </a:schemeClr>
                </a:solidFill>
                <a:effectLst/>
                <a:latin typeface="Impact" panose="020B0806030902050204" pitchFamily="34" charset="0"/>
              </a:rPr>
              <a:t> </a:t>
            </a:r>
            <a:r>
              <a:rPr kumimoji="0" lang="es-CL" b="1" u="none" strike="noStrike" cap="none" normalizeH="0" baseline="0" dirty="0" smtClean="0">
                <a:ln>
                  <a:noFill/>
                </a:ln>
                <a:solidFill>
                  <a:srgbClr val="000000"/>
                </a:solidFill>
                <a:effectLst/>
                <a:latin typeface="+mn-lt"/>
              </a:rPr>
              <a:t>o un servicio que el sistema debe </a:t>
            </a:r>
            <a:r>
              <a:rPr kumimoji="0" lang="es-CL" sz="2800" b="1" u="none" strike="noStrike" cap="none" normalizeH="0" baseline="0" dirty="0" smtClean="0">
                <a:ln>
                  <a:noFill/>
                </a:ln>
                <a:solidFill>
                  <a:schemeClr val="accent3">
                    <a:lumMod val="75000"/>
                  </a:schemeClr>
                </a:solidFill>
                <a:effectLst/>
                <a:latin typeface="+mn-lt"/>
              </a:rPr>
              <a:t>realizar</a:t>
            </a:r>
            <a:r>
              <a:rPr kumimoji="0" lang="es-CL" b="1" u="none" strike="noStrike" cap="none" normalizeH="0" baseline="0" dirty="0" smtClean="0">
                <a:ln>
                  <a:noFill/>
                </a:ln>
                <a:solidFill>
                  <a:srgbClr val="000000"/>
                </a:solidFill>
                <a:effectLst/>
                <a:latin typeface="+mn-lt"/>
              </a:rPr>
              <a:t> o proveer.</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s-CL" b="0" u="none" strike="noStrike" cap="none" normalizeH="0" baseline="0" dirty="0" smtClean="0">
              <a:ln>
                <a:noFill/>
              </a:ln>
              <a:solidFill>
                <a:srgbClr val="C00000"/>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CL" b="0" u="none" strike="noStrike" cap="none" normalizeH="0" baseline="0" dirty="0" smtClean="0">
                <a:ln>
                  <a:noFill/>
                </a:ln>
                <a:solidFill>
                  <a:srgbClr val="C00000"/>
                </a:solidFill>
                <a:effectLst/>
                <a:latin typeface="+mn-lt"/>
              </a:rPr>
              <a:t>Ejemplo de Requerimiento Funcional</a:t>
            </a:r>
            <a:r>
              <a:rPr kumimoji="0" lang="es-CL" b="0" u="none" strike="noStrike" cap="none" normalizeH="0" baseline="0" dirty="0" smtClean="0">
                <a:ln>
                  <a:noFill/>
                </a:ln>
                <a:solidFill>
                  <a:schemeClr val="accent6">
                    <a:lumMod val="75000"/>
                  </a:schemeClr>
                </a:solidFill>
                <a:effectLst/>
                <a:latin typeface="+mn-lt"/>
              </a:rPr>
              <a:t>:</a:t>
            </a:r>
          </a:p>
        </p:txBody>
      </p:sp>
      <p:sp>
        <p:nvSpPr>
          <p:cNvPr id="8" name="Rectángulo 7"/>
          <p:cNvSpPr/>
          <p:nvPr/>
        </p:nvSpPr>
        <p:spPr>
          <a:xfrm>
            <a:off x="611560" y="4581128"/>
            <a:ext cx="8136904" cy="1697068"/>
          </a:xfrm>
          <a:prstGeom prst="rect">
            <a:avLst/>
          </a:prstGeom>
          <a:solidFill>
            <a:schemeClr val="tx2"/>
          </a:solidFill>
          <a:ln w="76200"/>
        </p:spPr>
        <p:style>
          <a:lnRef idx="3">
            <a:schemeClr val="lt1"/>
          </a:lnRef>
          <a:fillRef idx="1">
            <a:schemeClr val="accent1"/>
          </a:fillRef>
          <a:effectRef idx="1">
            <a:schemeClr val="accent1"/>
          </a:effectRef>
          <a:fontRef idx="minor">
            <a:schemeClr val="lt1"/>
          </a:fontRef>
        </p:style>
        <p:txBody>
          <a:bodyPr wrap="square">
            <a:spAutoFit/>
          </a:bodyPr>
          <a:lstStyle/>
          <a:p>
            <a:pPr lvl="0" algn="ctr" eaLnBrk="0" fontAlgn="base" hangingPunct="0">
              <a:lnSpc>
                <a:spcPct val="150000"/>
              </a:lnSpc>
              <a:spcBef>
                <a:spcPct val="0"/>
              </a:spcBef>
              <a:spcAft>
                <a:spcPct val="0"/>
              </a:spcAft>
            </a:pPr>
            <a:r>
              <a:rPr lang="es-CL" sz="2400" dirty="0" smtClean="0">
                <a:ln w="0"/>
                <a:solidFill>
                  <a:schemeClr val="bg1"/>
                </a:solidFill>
                <a:effectLst>
                  <a:outerShdw blurRad="38100" dist="19050" dir="2700000" algn="tl" rotWithShape="0">
                    <a:schemeClr val="dk1">
                      <a:alpha val="40000"/>
                    </a:schemeClr>
                  </a:outerShdw>
                </a:effectLst>
              </a:rPr>
              <a:t>Todos los usuarios del tipo “Vendedor” podrán gestionar cualquiera de las operaciones de compra pendientes que aparezcan en su pantalla principal.</a:t>
            </a:r>
            <a:endParaRPr lang="es-CL" sz="2400" dirty="0">
              <a:ln w="0"/>
              <a:solidFill>
                <a:schemeClr val="bg1"/>
              </a:solidFill>
              <a:effectLst>
                <a:outerShdw blurRad="38100" dist="19050" dir="2700000" algn="tl" rotWithShape="0">
                  <a:schemeClr val="dk1">
                    <a:alpha val="40000"/>
                  </a:schemeClr>
                </a:outerShdw>
              </a:effectLst>
            </a:endParaRPr>
          </a:p>
        </p:txBody>
      </p:sp>
      <p:pic>
        <p:nvPicPr>
          <p:cNvPr id="7" name="Imagen 6"/>
          <p:cNvPicPr>
            <a:picLocks noChangeAspect="1"/>
          </p:cNvPicPr>
          <p:nvPr/>
        </p:nvPicPr>
        <p:blipFill>
          <a:blip r:embed="rId3"/>
          <a:stretch>
            <a:fillRect/>
          </a:stretch>
        </p:blipFill>
        <p:spPr>
          <a:xfrm>
            <a:off x="5314015" y="2678852"/>
            <a:ext cx="3434449" cy="1812186"/>
          </a:xfrm>
          <a:prstGeom prst="rect">
            <a:avLst/>
          </a:prstGeom>
        </p:spPr>
      </p:pic>
      <p:sp>
        <p:nvSpPr>
          <p:cNvPr id="9" name="Rectángulo 8"/>
          <p:cNvSpPr/>
          <p:nvPr/>
        </p:nvSpPr>
        <p:spPr>
          <a:xfrm>
            <a:off x="467544" y="404664"/>
            <a:ext cx="4572000" cy="369332"/>
          </a:xfrm>
          <a:prstGeom prst="rect">
            <a:avLst/>
          </a:prstGeom>
        </p:spPr>
        <p:txBody>
          <a:bodyPr>
            <a:spAutoFit/>
          </a:bodyPr>
          <a:lstStyle/>
          <a:p>
            <a:r>
              <a:rPr lang="es-CL" dirty="0">
                <a:solidFill>
                  <a:schemeClr val="bg1"/>
                </a:solidFill>
              </a:rPr>
              <a:t>Requerimientos funcionales y no funcionales</a:t>
            </a:r>
          </a:p>
        </p:txBody>
      </p:sp>
    </p:spTree>
    <p:extLst>
      <p:ext uri="{BB962C8B-B14F-4D97-AF65-F5344CB8AC3E}">
        <p14:creationId xmlns:p14="http://schemas.microsoft.com/office/powerpoint/2010/main" val="5337532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67544" y="1052736"/>
            <a:ext cx="8064896" cy="39703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s-CL" sz="3200" b="1" u="none" strike="noStrike" cap="none" normalizeH="0" baseline="0" dirty="0" smtClean="0">
                <a:ln>
                  <a:noFill/>
                </a:ln>
                <a:solidFill>
                  <a:schemeClr val="tx2"/>
                </a:solidFill>
                <a:effectLst/>
                <a:latin typeface="+mn-lt"/>
              </a:rPr>
              <a:t>Un requerimiento NO Funcional  es:</a:t>
            </a:r>
            <a:endParaRPr kumimoji="0" lang="es-CL" sz="4000" b="1" u="none" strike="noStrike" cap="none" normalizeH="0" baseline="0" dirty="0" smtClean="0">
              <a:ln>
                <a:noFill/>
              </a:ln>
              <a:solidFill>
                <a:schemeClr val="tx2"/>
              </a:solidFill>
              <a:effectLst/>
              <a:latin typeface="+mn-lt"/>
            </a:endParaRPr>
          </a:p>
          <a:p>
            <a:pPr lvl="0">
              <a:lnSpc>
                <a:spcPct val="150000"/>
              </a:lnSpc>
            </a:pPr>
            <a:r>
              <a:rPr lang="es-CL" i="1" dirty="0" smtClean="0"/>
              <a:t>Una </a:t>
            </a:r>
            <a:r>
              <a:rPr lang="es-CL" sz="2800" i="1" dirty="0">
                <a:solidFill>
                  <a:srgbClr val="C00000"/>
                </a:solidFill>
              </a:rPr>
              <a:t>restricción del producto</a:t>
            </a:r>
            <a:r>
              <a:rPr lang="es-CL" i="1" dirty="0"/>
              <a:t>, </a:t>
            </a:r>
            <a:r>
              <a:rPr lang="es-CL" i="1" dirty="0" smtClean="0"/>
              <a:t>como se presenta según la de </a:t>
            </a:r>
            <a:r>
              <a:rPr lang="es-CL" i="1" dirty="0"/>
              <a:t>la organización, </a:t>
            </a:r>
            <a:r>
              <a:rPr lang="es-CL" i="1" dirty="0" smtClean="0"/>
              <a:t>su ambiente</a:t>
            </a:r>
            <a:r>
              <a:rPr lang="es-CL" i="1" dirty="0"/>
              <a:t>, </a:t>
            </a:r>
            <a:r>
              <a:rPr lang="es-CL" i="1" dirty="0" smtClean="0"/>
              <a:t>etc.</a:t>
            </a:r>
          </a:p>
          <a:p>
            <a:pPr>
              <a:lnSpc>
                <a:spcPct val="150000"/>
              </a:lnSpc>
            </a:pPr>
            <a:r>
              <a:rPr lang="es-CL" dirty="0"/>
              <a:t>Los requerimientos no </a:t>
            </a:r>
            <a:r>
              <a:rPr lang="es-CL" dirty="0" smtClean="0"/>
              <a:t>funcionales </a:t>
            </a:r>
            <a:r>
              <a:rPr lang="es-CL" dirty="0"/>
              <a:t>son los que </a:t>
            </a:r>
            <a:r>
              <a:rPr lang="es-CL" b="1" dirty="0">
                <a:solidFill>
                  <a:srgbClr val="FF0000"/>
                </a:solidFill>
              </a:rPr>
              <a:t>especifican criterios para evaluar la operación de un servicio de tecnología </a:t>
            </a:r>
            <a:r>
              <a:rPr lang="es-CL" dirty="0"/>
              <a:t>de información, en contraste con los requerimientos funcionales que especifican los comportamientos específicos.</a:t>
            </a:r>
            <a:br>
              <a:rPr lang="es-CL" dirty="0"/>
            </a:br>
            <a:r>
              <a:rPr lang="es-CL" dirty="0" smtClean="0">
                <a:solidFill>
                  <a:srgbClr val="C00000"/>
                </a:solidFill>
              </a:rPr>
              <a:t>Ejemplo de Requerimiento NO Funcional</a:t>
            </a:r>
            <a:r>
              <a:rPr lang="es-CL" dirty="0" smtClean="0">
                <a:solidFill>
                  <a:schemeClr val="accent6">
                    <a:lumMod val="75000"/>
                  </a:schemeClr>
                </a:solidFill>
              </a:rPr>
              <a:t>:</a:t>
            </a:r>
            <a:endParaRPr lang="es-CL" dirty="0">
              <a:solidFill>
                <a:schemeClr val="accent6">
                  <a:lumMod val="75000"/>
                </a:schemeClr>
              </a:solidFill>
            </a:endParaRPr>
          </a:p>
        </p:txBody>
      </p:sp>
      <p:pic>
        <p:nvPicPr>
          <p:cNvPr id="7" name="Picture 2" descr="https://ingswescom.files.wordpress.com/2013/11/clue-y-listado-de-requerimient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581128"/>
            <a:ext cx="3203848" cy="2210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ángulo 8"/>
          <p:cNvSpPr/>
          <p:nvPr/>
        </p:nvSpPr>
        <p:spPr>
          <a:xfrm>
            <a:off x="467544" y="404664"/>
            <a:ext cx="4572000" cy="369332"/>
          </a:xfrm>
          <a:prstGeom prst="rect">
            <a:avLst/>
          </a:prstGeom>
        </p:spPr>
        <p:txBody>
          <a:bodyPr>
            <a:spAutoFit/>
          </a:bodyPr>
          <a:lstStyle/>
          <a:p>
            <a:r>
              <a:rPr lang="es-CL" dirty="0">
                <a:solidFill>
                  <a:schemeClr val="bg1"/>
                </a:solidFill>
              </a:rPr>
              <a:t>Requerimientos funcionales y no funcionales</a:t>
            </a:r>
          </a:p>
        </p:txBody>
      </p:sp>
    </p:spTree>
    <p:extLst>
      <p:ext uri="{BB962C8B-B14F-4D97-AF65-F5344CB8AC3E}">
        <p14:creationId xmlns:p14="http://schemas.microsoft.com/office/powerpoint/2010/main" val="90259566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a 20"/>
          <p:cNvGraphicFramePr/>
          <p:nvPr>
            <p:extLst>
              <p:ext uri="{D42A27DB-BD31-4B8C-83A1-F6EECF244321}">
                <p14:modId xmlns:p14="http://schemas.microsoft.com/office/powerpoint/2010/main" val="1217999346"/>
              </p:ext>
            </p:extLst>
          </p:nvPr>
        </p:nvGraphicFramePr>
        <p:xfrm>
          <a:off x="-52144" y="2179496"/>
          <a:ext cx="3888432" cy="3679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Elipse 12"/>
          <p:cNvSpPr/>
          <p:nvPr/>
        </p:nvSpPr>
        <p:spPr>
          <a:xfrm>
            <a:off x="235888" y="2281609"/>
            <a:ext cx="434979" cy="39240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1</a:t>
            </a:r>
            <a:endParaRPr lang="es-CL" dirty="0"/>
          </a:p>
        </p:txBody>
      </p:sp>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251496" y="972462"/>
            <a:ext cx="8892504" cy="738664"/>
          </a:xfrm>
          <a:prstGeom prst="rect">
            <a:avLst/>
          </a:prstGeom>
          <a:noFill/>
        </p:spPr>
        <p:txBody>
          <a:bodyPr wrap="square">
            <a:spAutoFit/>
          </a:bodyPr>
          <a:lstStyle/>
          <a:p>
            <a:pPr>
              <a:lnSpc>
                <a:spcPct val="150000"/>
              </a:lnSpc>
            </a:pPr>
            <a:r>
              <a:rPr lang="es-CL" sz="2800" dirty="0" smtClean="0">
                <a:ln w="0"/>
                <a:effectLst>
                  <a:outerShdw blurRad="38100" dist="19050" dir="2700000" algn="tl" rotWithShape="0">
                    <a:schemeClr val="dk1">
                      <a:alpha val="40000"/>
                    </a:schemeClr>
                  </a:outerShdw>
                </a:effectLst>
              </a:rPr>
              <a:t>En el proceso de construcción del Software:</a:t>
            </a:r>
            <a:endParaRPr lang="es-CL" sz="2800" dirty="0">
              <a:ln w="0"/>
              <a:effectLst>
                <a:outerShdw blurRad="38100" dist="19050" dir="2700000" algn="tl" rotWithShape="0">
                  <a:schemeClr val="dk1">
                    <a:alpha val="40000"/>
                  </a:schemeClr>
                </a:outerShdw>
              </a:effectLst>
            </a:endParaRPr>
          </a:p>
        </p:txBody>
      </p:sp>
      <p:sp>
        <p:nvSpPr>
          <p:cNvPr id="15" name="Elipse 14"/>
          <p:cNvSpPr/>
          <p:nvPr/>
        </p:nvSpPr>
        <p:spPr>
          <a:xfrm>
            <a:off x="235888" y="3064741"/>
            <a:ext cx="434979" cy="39240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a:t>2</a:t>
            </a:r>
          </a:p>
        </p:txBody>
      </p:sp>
      <p:sp>
        <p:nvSpPr>
          <p:cNvPr id="16" name="Elipse 15"/>
          <p:cNvSpPr/>
          <p:nvPr/>
        </p:nvSpPr>
        <p:spPr>
          <a:xfrm>
            <a:off x="235888" y="3913444"/>
            <a:ext cx="434979" cy="39240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3</a:t>
            </a:r>
            <a:endParaRPr lang="es-CL" dirty="0"/>
          </a:p>
        </p:txBody>
      </p:sp>
      <p:sp>
        <p:nvSpPr>
          <p:cNvPr id="17" name="Elipse 16"/>
          <p:cNvSpPr/>
          <p:nvPr/>
        </p:nvSpPr>
        <p:spPr>
          <a:xfrm>
            <a:off x="235888" y="4605369"/>
            <a:ext cx="434979" cy="39240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a:t>4</a:t>
            </a:r>
          </a:p>
        </p:txBody>
      </p:sp>
      <p:sp>
        <p:nvSpPr>
          <p:cNvPr id="18" name="Elipse 17"/>
          <p:cNvSpPr/>
          <p:nvPr/>
        </p:nvSpPr>
        <p:spPr>
          <a:xfrm>
            <a:off x="235888" y="5466319"/>
            <a:ext cx="434979" cy="39240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5</a:t>
            </a:r>
            <a:endParaRPr lang="es-CL" dirty="0"/>
          </a:p>
        </p:txBody>
      </p:sp>
      <p:sp>
        <p:nvSpPr>
          <p:cNvPr id="10" name="Lágrima 9"/>
          <p:cNvSpPr/>
          <p:nvPr/>
        </p:nvSpPr>
        <p:spPr>
          <a:xfrm>
            <a:off x="3356003" y="1901549"/>
            <a:ext cx="5756679" cy="4284643"/>
          </a:xfrm>
          <a:prstGeom prst="teardrop">
            <a:avLst/>
          </a:prstGeom>
          <a:solidFill>
            <a:schemeClr val="accent4">
              <a:lumMod val="20000"/>
              <a:lumOff val="80000"/>
              <a:alpha val="52157"/>
            </a:schemeClr>
          </a:solidFill>
          <a:ln w="152400"/>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50000"/>
              </a:lnSpc>
            </a:pPr>
            <a:r>
              <a:rPr lang="es-CL" sz="2000" dirty="0">
                <a:solidFill>
                  <a:schemeClr val="tx2"/>
                </a:solidFill>
              </a:rPr>
              <a:t>¿</a:t>
            </a:r>
            <a:r>
              <a:rPr lang="es-CL" sz="2000" dirty="0" smtClean="0">
                <a:solidFill>
                  <a:schemeClr val="tx2"/>
                </a:solidFill>
              </a:rPr>
              <a:t>Cómo aseguramos en la etapa inicial del ciclo de vida que el  </a:t>
            </a:r>
            <a:r>
              <a:rPr lang="es-CL" sz="2000" b="1" dirty="0" smtClean="0">
                <a:solidFill>
                  <a:schemeClr val="tx2"/>
                </a:solidFill>
              </a:rPr>
              <a:t>desarrollo del software </a:t>
            </a:r>
            <a:r>
              <a:rPr lang="es-CL" sz="2000" dirty="0">
                <a:solidFill>
                  <a:schemeClr val="tx2"/>
                </a:solidFill>
              </a:rPr>
              <a:t>s</a:t>
            </a:r>
            <a:r>
              <a:rPr lang="es-CL" sz="2000" dirty="0" smtClean="0">
                <a:solidFill>
                  <a:schemeClr val="tx2"/>
                </a:solidFill>
              </a:rPr>
              <a:t>e pueda construir</a:t>
            </a:r>
            <a:r>
              <a:rPr lang="es-CL" sz="2800" dirty="0">
                <a:solidFill>
                  <a:schemeClr val="tx2"/>
                </a:solidFill>
              </a:rPr>
              <a:t> </a:t>
            </a:r>
            <a:r>
              <a:rPr lang="es-CL" sz="2000" dirty="0" smtClean="0">
                <a:solidFill>
                  <a:schemeClr val="tx2"/>
                </a:solidFill>
              </a:rPr>
              <a:t>con la calidad esperada sin errores y cumpliendo con las expectativas del cliente?</a:t>
            </a:r>
            <a:endParaRPr lang="es-CL" sz="2000" dirty="0">
              <a:solidFill>
                <a:schemeClr val="tx2"/>
              </a:solidFill>
            </a:endParaRPr>
          </a:p>
        </p:txBody>
      </p:sp>
      <p:sp>
        <p:nvSpPr>
          <p:cNvPr id="11" name="CuadroTexto 10"/>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spTree>
    <p:extLst>
      <p:ext uri="{BB962C8B-B14F-4D97-AF65-F5344CB8AC3E}">
        <p14:creationId xmlns:p14="http://schemas.microsoft.com/office/powerpoint/2010/main" val="282756702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894365"/>
            <a:ext cx="5743945" cy="369332"/>
          </a:xfrm>
          <a:prstGeom prst="rect">
            <a:avLst/>
          </a:prstGeom>
        </p:spPr>
        <p:txBody>
          <a:bodyPr wrap="square">
            <a:spAutoFit/>
          </a:bodyPr>
          <a:lstStyle/>
          <a:p>
            <a:r>
              <a:rPr lang="es-CL" b="1" spc="600" dirty="0" smtClean="0">
                <a:solidFill>
                  <a:schemeClr val="accent1"/>
                </a:solidFill>
              </a:rPr>
              <a:t>Definir Requerimientos</a:t>
            </a:r>
            <a:endParaRPr lang="es-CL" b="1" spc="600" dirty="0">
              <a:solidFill>
                <a:schemeClr val="accent1"/>
              </a:solidFill>
            </a:endParaRPr>
          </a:p>
        </p:txBody>
      </p:sp>
      <p:sp>
        <p:nvSpPr>
          <p:cNvPr id="6" name="Rectangle 2"/>
          <p:cNvSpPr>
            <a:spLocks noChangeArrowheads="1"/>
          </p:cNvSpPr>
          <p:nvPr/>
        </p:nvSpPr>
        <p:spPr bwMode="auto">
          <a:xfrm>
            <a:off x="149333" y="1384066"/>
            <a:ext cx="8064896" cy="7546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CL" sz="3200" b="1" u="none" strike="noStrike" cap="none" normalizeH="0" baseline="0" dirty="0" smtClean="0">
                <a:ln>
                  <a:noFill/>
                </a:ln>
                <a:solidFill>
                  <a:schemeClr val="tx2"/>
                </a:solidFill>
                <a:effectLst/>
                <a:latin typeface="+mn-lt"/>
              </a:rPr>
              <a:t>Ejemplos de Requerimiento NO Funcionales</a:t>
            </a:r>
            <a:endParaRPr kumimoji="0" lang="es-CL" b="1" u="none" strike="noStrike" cap="none" normalizeH="0" baseline="0" dirty="0" smtClean="0">
              <a:ln>
                <a:noFill/>
              </a:ln>
              <a:solidFill>
                <a:schemeClr val="accent6">
                  <a:lumMod val="75000"/>
                </a:schemeClr>
              </a:solidFill>
              <a:effectLst/>
              <a:latin typeface="+mn-lt"/>
            </a:endParaRPr>
          </a:p>
        </p:txBody>
      </p:sp>
      <p:sp>
        <p:nvSpPr>
          <p:cNvPr id="3" name="Rectángulo 2"/>
          <p:cNvSpPr/>
          <p:nvPr/>
        </p:nvSpPr>
        <p:spPr>
          <a:xfrm>
            <a:off x="149333" y="1988840"/>
            <a:ext cx="8994667" cy="3739485"/>
          </a:xfrm>
          <a:prstGeom prst="rect">
            <a:avLst/>
          </a:prstGeom>
        </p:spPr>
        <p:txBody>
          <a:bodyPr wrap="square">
            <a:spAutoFit/>
          </a:bodyPr>
          <a:lstStyle/>
          <a:p>
            <a:pPr marL="342900" indent="-342900">
              <a:lnSpc>
                <a:spcPct val="150000"/>
              </a:lnSpc>
              <a:buFont typeface="+mj-lt"/>
              <a:buAutoNum type="arabicPeriod"/>
            </a:pPr>
            <a:endParaRPr lang="es-CL" sz="1400"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err="1" smtClean="0">
                <a:solidFill>
                  <a:schemeClr val="accent1"/>
                </a:solidFill>
                <a:latin typeface="Arial" panose="020B0604020202020204" pitchFamily="34" charset="0"/>
              </a:rPr>
              <a:t>Comprobabilidad</a:t>
            </a:r>
            <a:r>
              <a:rPr lang="es-CL" b="1" dirty="0" smtClean="0">
                <a:solidFill>
                  <a:schemeClr val="accent1"/>
                </a:solidFill>
                <a:latin typeface="Arial" panose="020B0604020202020204" pitchFamily="34" charset="0"/>
              </a:rPr>
              <a:t>: </a:t>
            </a:r>
            <a:r>
              <a:rPr lang="es-CL" dirty="0">
                <a:solidFill>
                  <a:srgbClr val="222222"/>
                </a:solidFill>
                <a:latin typeface="Arial" panose="020B0604020202020204" pitchFamily="34" charset="0"/>
              </a:rPr>
              <a:t>P</a:t>
            </a:r>
            <a:r>
              <a:rPr lang="es-CL" dirty="0" smtClean="0">
                <a:solidFill>
                  <a:srgbClr val="222222"/>
                </a:solidFill>
                <a:latin typeface="Arial" panose="020B0604020202020204" pitchFamily="34" charset="0"/>
              </a:rPr>
              <a:t>ermite </a:t>
            </a:r>
            <a:r>
              <a:rPr lang="es-CL" dirty="0">
                <a:solidFill>
                  <a:srgbClr val="222222"/>
                </a:solidFill>
                <a:latin typeface="Arial" panose="020B0604020202020204" pitchFamily="34" charset="0"/>
              </a:rPr>
              <a:t>y facilita que sea probado en un determinado contexto</a:t>
            </a:r>
            <a:r>
              <a:rPr lang="es-CL" b="1" dirty="0">
                <a:solidFill>
                  <a:schemeClr val="tx2"/>
                </a:solidFill>
                <a:latin typeface="Arial" panose="020B0604020202020204" pitchFamily="34" charset="0"/>
              </a:rPr>
              <a:t> </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smtClean="0">
                <a:solidFill>
                  <a:schemeClr val="accent1"/>
                </a:solidFill>
                <a:latin typeface="Arial" panose="020B0604020202020204" pitchFamily="34" charset="0"/>
              </a:rPr>
              <a:t>Disponibilidad</a:t>
            </a:r>
            <a:r>
              <a:rPr lang="es-CL" b="1" dirty="0" smtClean="0">
                <a:solidFill>
                  <a:schemeClr val="tx2"/>
                </a:solidFill>
                <a:latin typeface="Arial" panose="020B0604020202020204" pitchFamily="34" charset="0"/>
              </a:rPr>
              <a:t>: </a:t>
            </a:r>
            <a:r>
              <a:rPr lang="es-CL" dirty="0">
                <a:solidFill>
                  <a:srgbClr val="222222"/>
                </a:solidFill>
                <a:latin typeface="Arial" panose="020B0604020202020204" pitchFamily="34" charset="0"/>
              </a:rPr>
              <a:t>U</a:t>
            </a:r>
            <a:r>
              <a:rPr lang="es-CL" dirty="0" smtClean="0">
                <a:solidFill>
                  <a:srgbClr val="222222"/>
                </a:solidFill>
                <a:latin typeface="Arial" panose="020B0604020202020204" pitchFamily="34" charset="0"/>
              </a:rPr>
              <a:t>n </a:t>
            </a:r>
            <a:r>
              <a:rPr lang="es-CL" dirty="0">
                <a:solidFill>
                  <a:srgbClr val="222222"/>
                </a:solidFill>
                <a:latin typeface="Arial" panose="020B0604020202020204" pitchFamily="34" charset="0"/>
              </a:rPr>
              <a:t>sistema puede ser usado en un período determinado</a:t>
            </a:r>
            <a:r>
              <a:rPr lang="es-CL" b="1" dirty="0">
                <a:solidFill>
                  <a:schemeClr val="tx2"/>
                </a:solidFill>
                <a:latin typeface="Arial" panose="020B0604020202020204" pitchFamily="34" charset="0"/>
              </a:rPr>
              <a:t> </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smtClean="0">
                <a:solidFill>
                  <a:schemeClr val="accent1"/>
                </a:solidFill>
                <a:latin typeface="Arial" panose="020B0604020202020204" pitchFamily="34" charset="0"/>
              </a:rPr>
              <a:t>Extensibilidad</a:t>
            </a:r>
            <a:r>
              <a:rPr lang="es-CL" b="1" dirty="0">
                <a:solidFill>
                  <a:schemeClr val="accent1"/>
                </a:solidFill>
                <a:latin typeface="Arial" panose="020B0604020202020204" pitchFamily="34" charset="0"/>
              </a:rPr>
              <a:t>:</a:t>
            </a:r>
            <a:r>
              <a:rPr lang="es-CL" b="1" dirty="0">
                <a:solidFill>
                  <a:schemeClr val="tx2"/>
                </a:solidFill>
                <a:latin typeface="Arial" panose="020B0604020202020204" pitchFamily="34" charset="0"/>
              </a:rPr>
              <a:t> </a:t>
            </a:r>
            <a:r>
              <a:rPr lang="es-CL" dirty="0">
                <a:solidFill>
                  <a:srgbClr val="222222"/>
                </a:solidFill>
                <a:latin typeface="Arial" panose="020B0604020202020204" pitchFamily="34" charset="0"/>
              </a:rPr>
              <a:t>E</a:t>
            </a:r>
            <a:r>
              <a:rPr lang="es-CL" dirty="0" smtClean="0">
                <a:solidFill>
                  <a:srgbClr val="222222"/>
                </a:solidFill>
                <a:latin typeface="Arial" panose="020B0604020202020204" pitchFamily="34" charset="0"/>
              </a:rPr>
              <a:t>l </a:t>
            </a:r>
            <a:r>
              <a:rPr lang="es-CL" dirty="0">
                <a:solidFill>
                  <a:srgbClr val="222222"/>
                </a:solidFill>
                <a:latin typeface="Arial" panose="020B0604020202020204" pitchFamily="34" charset="0"/>
              </a:rPr>
              <a:t>sistema toma en consideración y facilita su crecimiento </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smtClean="0">
                <a:solidFill>
                  <a:schemeClr val="accent1"/>
                </a:solidFill>
                <a:latin typeface="Arial" panose="020B0604020202020204" pitchFamily="34" charset="0"/>
              </a:rPr>
              <a:t>Escalabilidad</a:t>
            </a:r>
            <a:r>
              <a:rPr lang="es-CL" b="1" dirty="0">
                <a:solidFill>
                  <a:schemeClr val="accent1"/>
                </a:solidFill>
                <a:latin typeface="Arial" panose="020B0604020202020204" pitchFamily="34" charset="0"/>
              </a:rPr>
              <a:t>:</a:t>
            </a:r>
            <a:r>
              <a:rPr lang="es-CL" b="1" dirty="0">
                <a:solidFill>
                  <a:schemeClr val="tx2"/>
                </a:solidFill>
                <a:latin typeface="Arial" panose="020B0604020202020204" pitchFamily="34" charset="0"/>
              </a:rPr>
              <a:t> </a:t>
            </a:r>
            <a:r>
              <a:rPr lang="es-CL" dirty="0">
                <a:solidFill>
                  <a:srgbClr val="222222"/>
                </a:solidFill>
                <a:latin typeface="Arial" panose="020B0604020202020204" pitchFamily="34" charset="0"/>
              </a:rPr>
              <a:t>Capacidad de un sistema o servicio de TI de manejar una creciente carga de trabajo</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err="1" smtClean="0">
                <a:solidFill>
                  <a:schemeClr val="accent1"/>
                </a:solidFill>
                <a:latin typeface="Arial" panose="020B0604020202020204" pitchFamily="34" charset="0"/>
              </a:rPr>
              <a:t>Mantenibilidad</a:t>
            </a:r>
            <a:r>
              <a:rPr lang="es-CL" b="1" dirty="0">
                <a:solidFill>
                  <a:schemeClr val="accent1"/>
                </a:solidFill>
                <a:latin typeface="Arial" panose="020B0604020202020204" pitchFamily="34" charset="0"/>
              </a:rPr>
              <a:t>:</a:t>
            </a:r>
            <a:r>
              <a:rPr lang="es-CL" b="1" dirty="0">
                <a:solidFill>
                  <a:schemeClr val="tx2"/>
                </a:solidFill>
                <a:latin typeface="Arial" panose="020B0604020202020204" pitchFamily="34" charset="0"/>
              </a:rPr>
              <a:t> </a:t>
            </a:r>
            <a:r>
              <a:rPr lang="es-CL" dirty="0">
                <a:solidFill>
                  <a:srgbClr val="222222"/>
                </a:solidFill>
                <a:latin typeface="Arial" panose="020B0604020202020204" pitchFamily="34" charset="0"/>
              </a:rPr>
              <a:t>Mide la facilidad con que puede darse mantenimiento al producto </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smtClean="0">
                <a:solidFill>
                  <a:schemeClr val="accent1"/>
                </a:solidFill>
                <a:latin typeface="Arial" panose="020B0604020202020204" pitchFamily="34" charset="0"/>
              </a:rPr>
              <a:t>Seguridad</a:t>
            </a:r>
            <a:r>
              <a:rPr lang="es-CL" b="1" dirty="0">
                <a:solidFill>
                  <a:schemeClr val="accent1"/>
                </a:solidFill>
                <a:latin typeface="Arial" panose="020B0604020202020204" pitchFamily="34" charset="0"/>
              </a:rPr>
              <a:t>: </a:t>
            </a:r>
            <a:r>
              <a:rPr lang="es-CL" dirty="0">
                <a:solidFill>
                  <a:srgbClr val="222222"/>
                </a:solidFill>
                <a:latin typeface="Arial" panose="020B0604020202020204" pitchFamily="34" charset="0"/>
              </a:rPr>
              <a:t>Grado de protección de los datos, software y plataforma </a:t>
            </a:r>
            <a:endParaRPr lang="es-CL" b="1" dirty="0" smtClean="0">
              <a:solidFill>
                <a:schemeClr val="tx2"/>
              </a:solidFill>
              <a:latin typeface="Arial" panose="020B0604020202020204" pitchFamily="34" charset="0"/>
            </a:endParaRPr>
          </a:p>
          <a:p>
            <a:pPr marL="342900" indent="-342900">
              <a:lnSpc>
                <a:spcPct val="150000"/>
              </a:lnSpc>
              <a:buFont typeface="+mj-lt"/>
              <a:buAutoNum type="arabicPeriod"/>
            </a:pPr>
            <a:r>
              <a:rPr lang="es-CL" b="1" dirty="0" smtClean="0">
                <a:solidFill>
                  <a:schemeClr val="accent1"/>
                </a:solidFill>
                <a:latin typeface="Arial" panose="020B0604020202020204" pitchFamily="34" charset="0"/>
              </a:rPr>
              <a:t>Usabilidad: </a:t>
            </a:r>
            <a:r>
              <a:rPr lang="es-CL" dirty="0">
                <a:solidFill>
                  <a:srgbClr val="222222"/>
                </a:solidFill>
                <a:latin typeface="Arial" panose="020B0604020202020204" pitchFamily="34" charset="0"/>
              </a:rPr>
              <a:t>F</a:t>
            </a:r>
            <a:r>
              <a:rPr lang="es-CL" dirty="0" smtClean="0">
                <a:solidFill>
                  <a:srgbClr val="222222"/>
                </a:solidFill>
                <a:latin typeface="Arial" panose="020B0604020202020204" pitchFamily="34" charset="0"/>
              </a:rPr>
              <a:t>acilidad </a:t>
            </a:r>
            <a:r>
              <a:rPr lang="es-CL" dirty="0">
                <a:solidFill>
                  <a:srgbClr val="222222"/>
                </a:solidFill>
                <a:latin typeface="Arial" panose="020B0604020202020204" pitchFamily="34" charset="0"/>
              </a:rPr>
              <a:t>de uso y aprendizaje de un Sistema</a:t>
            </a:r>
            <a:endParaRPr lang="es-CL" b="0" i="0" dirty="0">
              <a:solidFill>
                <a:schemeClr val="tx2"/>
              </a:solidFill>
              <a:effectLst/>
              <a:latin typeface="Arial" panose="020B0604020202020204" pitchFamily="34" charset="0"/>
            </a:endParaRPr>
          </a:p>
        </p:txBody>
      </p:sp>
      <p:sp>
        <p:nvSpPr>
          <p:cNvPr id="7" name="Rectángulo 6"/>
          <p:cNvSpPr/>
          <p:nvPr/>
        </p:nvSpPr>
        <p:spPr>
          <a:xfrm>
            <a:off x="467544" y="404664"/>
            <a:ext cx="4572000" cy="369332"/>
          </a:xfrm>
          <a:prstGeom prst="rect">
            <a:avLst/>
          </a:prstGeom>
        </p:spPr>
        <p:txBody>
          <a:bodyPr>
            <a:spAutoFit/>
          </a:bodyPr>
          <a:lstStyle/>
          <a:p>
            <a:r>
              <a:rPr lang="es-CL" dirty="0" smtClean="0">
                <a:solidFill>
                  <a:schemeClr val="bg1"/>
                </a:solidFill>
              </a:rPr>
              <a:t>Requerimientos funcionales y no funcionales</a:t>
            </a:r>
            <a:endParaRPr lang="es-CL" dirty="0">
              <a:solidFill>
                <a:schemeClr val="bg1"/>
              </a:solidFill>
            </a:endParaRPr>
          </a:p>
        </p:txBody>
      </p:sp>
    </p:spTree>
    <p:extLst>
      <p:ext uri="{BB962C8B-B14F-4D97-AF65-F5344CB8AC3E}">
        <p14:creationId xmlns:p14="http://schemas.microsoft.com/office/powerpoint/2010/main" val="222475144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querimientos Funcionales y No funciona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5656" y="2132856"/>
            <a:ext cx="6096000" cy="3429000"/>
          </a:xfrm>
          <a:prstGeom prst="rect">
            <a:avLst/>
          </a:prstGeom>
        </p:spPr>
      </p:pic>
      <p:sp>
        <p:nvSpPr>
          <p:cNvPr id="3" name="Rectángulo 2"/>
          <p:cNvSpPr/>
          <p:nvPr/>
        </p:nvSpPr>
        <p:spPr>
          <a:xfrm>
            <a:off x="1319300" y="1340768"/>
            <a:ext cx="6408712" cy="461665"/>
          </a:xfrm>
          <a:prstGeom prst="rect">
            <a:avLst/>
          </a:prstGeom>
        </p:spPr>
        <p:txBody>
          <a:bodyPr wrap="square">
            <a:spAutoFit/>
          </a:bodyPr>
          <a:lstStyle/>
          <a:p>
            <a:pPr fontAlgn="t"/>
            <a:r>
              <a:rPr lang="es-CL" sz="2400" dirty="0">
                <a:solidFill>
                  <a:schemeClr val="accent1"/>
                </a:solidFill>
                <a:latin typeface="Roboto"/>
              </a:rPr>
              <a:t>Requerimientos Funcionales y No funcionales</a:t>
            </a:r>
            <a:endParaRPr lang="es-CL" sz="2400" b="0" i="0" dirty="0">
              <a:solidFill>
                <a:schemeClr val="accent1"/>
              </a:solidFill>
              <a:effectLst/>
              <a:latin typeface="Roboto"/>
            </a:endParaRPr>
          </a:p>
        </p:txBody>
      </p:sp>
      <p:sp>
        <p:nvSpPr>
          <p:cNvPr id="4" name="Rectángulo 3"/>
          <p:cNvSpPr/>
          <p:nvPr/>
        </p:nvSpPr>
        <p:spPr>
          <a:xfrm>
            <a:off x="2871636" y="5864594"/>
            <a:ext cx="3304046"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Representación Animada</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11876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Imagen" descr="Imagen1LAN.png"/>
          <p:cNvPicPr/>
          <p:nvPr/>
        </p:nvPicPr>
        <p:blipFill>
          <a:blip r:embed="rId3" cstate="print"/>
          <a:stretch>
            <a:fillRect/>
          </a:stretch>
        </p:blipFill>
        <p:spPr>
          <a:xfrm>
            <a:off x="428596" y="1980253"/>
            <a:ext cx="3910330" cy="2234565"/>
          </a:xfrm>
          <a:prstGeom prst="rect">
            <a:avLst/>
          </a:prstGeom>
        </p:spPr>
      </p:pic>
      <p:sp>
        <p:nvSpPr>
          <p:cNvPr id="3" name="2 Rectángulo"/>
          <p:cNvSpPr/>
          <p:nvPr/>
        </p:nvSpPr>
        <p:spPr>
          <a:xfrm>
            <a:off x="4572000" y="2125184"/>
            <a:ext cx="4429124" cy="2446824"/>
          </a:xfrm>
          <a:prstGeom prst="rect">
            <a:avLst/>
          </a:prstGeom>
        </p:spPr>
        <p:txBody>
          <a:bodyPr wrap="square">
            <a:spAutoFit/>
          </a:bodyPr>
          <a:lstStyle/>
          <a:p>
            <a:pPr algn="just">
              <a:lnSpc>
                <a:spcPct val="150000"/>
              </a:lnSpc>
            </a:pPr>
            <a:r>
              <a:rPr lang="es-CL" dirty="0" smtClean="0">
                <a:solidFill>
                  <a:schemeClr val="tx2"/>
                </a:solidFill>
              </a:rPr>
              <a:t>Los requerimientos, con menos ambigüedades y ya más refinados, deben ser tratados de manera que se puedan llevar, desde un lenguaje alto nivel, a una aproximación del lenguaje técnico.</a:t>
            </a:r>
          </a:p>
          <a:p>
            <a:endParaRPr lang="es-AR" dirty="0" smtClean="0"/>
          </a:p>
        </p:txBody>
      </p:sp>
      <p:sp>
        <p:nvSpPr>
          <p:cNvPr id="4" name="3 Rectángulo"/>
          <p:cNvSpPr/>
          <p:nvPr/>
        </p:nvSpPr>
        <p:spPr>
          <a:xfrm>
            <a:off x="500034" y="5072074"/>
            <a:ext cx="8072494" cy="923330"/>
          </a:xfrm>
          <a:prstGeom prst="rect">
            <a:avLst/>
          </a:prstGeom>
        </p:spPr>
        <p:txBody>
          <a:bodyPr wrap="square">
            <a:spAutoFit/>
          </a:bodyPr>
          <a:lstStyle/>
          <a:p>
            <a:pPr>
              <a:lnSpc>
                <a:spcPct val="150000"/>
              </a:lnSpc>
            </a:pPr>
            <a:r>
              <a:rPr lang="es-CL" dirty="0" smtClean="0">
                <a:solidFill>
                  <a:schemeClr val="tx2"/>
                </a:solidFill>
              </a:rPr>
              <a:t>Mediante esta traducción se busca aproximar los términos del usuario a los términos del sistema de software, más entendido por los programadores. </a:t>
            </a:r>
            <a:endParaRPr lang="es-AR" dirty="0" smtClean="0"/>
          </a:p>
        </p:txBody>
      </p:sp>
      <p:sp>
        <p:nvSpPr>
          <p:cNvPr id="5" name="CuadroTexto 6"/>
          <p:cNvSpPr txBox="1"/>
          <p:nvPr/>
        </p:nvSpPr>
        <p:spPr>
          <a:xfrm>
            <a:off x="251520" y="332656"/>
            <a:ext cx="5233292" cy="400110"/>
          </a:xfrm>
          <a:prstGeom prst="rect">
            <a:avLst/>
          </a:prstGeom>
          <a:noFill/>
        </p:spPr>
        <p:txBody>
          <a:bodyPr wrap="none" rtlCol="0">
            <a:spAutoFit/>
          </a:bodyPr>
          <a:lstStyle/>
          <a:p>
            <a:r>
              <a:rPr lang="es-CL" sz="2000" dirty="0">
                <a:solidFill>
                  <a:schemeClr val="bg1"/>
                </a:solidFill>
              </a:rPr>
              <a:t>Documento de especificación de requerimientos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p:cNvSpPr txBox="1"/>
          <p:nvPr/>
        </p:nvSpPr>
        <p:spPr>
          <a:xfrm>
            <a:off x="251520" y="332656"/>
            <a:ext cx="5233292" cy="400110"/>
          </a:xfrm>
          <a:prstGeom prst="rect">
            <a:avLst/>
          </a:prstGeom>
          <a:noFill/>
        </p:spPr>
        <p:txBody>
          <a:bodyPr wrap="none" rtlCol="0">
            <a:spAutoFit/>
          </a:bodyPr>
          <a:lstStyle/>
          <a:p>
            <a:r>
              <a:rPr lang="es-CL" sz="2000" dirty="0">
                <a:solidFill>
                  <a:schemeClr val="bg1"/>
                </a:solidFill>
              </a:rPr>
              <a:t>Documento de especificación de requerimientos</a:t>
            </a:r>
          </a:p>
        </p:txBody>
      </p:sp>
      <p:grpSp>
        <p:nvGrpSpPr>
          <p:cNvPr id="4" name="3 Grupo"/>
          <p:cNvGrpSpPr/>
          <p:nvPr/>
        </p:nvGrpSpPr>
        <p:grpSpPr>
          <a:xfrm>
            <a:off x="857224" y="1252990"/>
            <a:ext cx="7313904" cy="4604902"/>
            <a:chOff x="1165083" y="692727"/>
            <a:chExt cx="7313904" cy="4604902"/>
          </a:xfrm>
        </p:grpSpPr>
        <p:pic>
          <p:nvPicPr>
            <p:cNvPr id="5" name="6 Imagen" descr="ImagenREQ.png"/>
            <p:cNvPicPr/>
            <p:nvPr/>
          </p:nvPicPr>
          <p:blipFill>
            <a:blip r:embed="rId3"/>
            <a:stretch>
              <a:fillRect/>
            </a:stretch>
          </p:blipFill>
          <p:spPr>
            <a:xfrm>
              <a:off x="1674726" y="848302"/>
              <a:ext cx="3910330" cy="1670050"/>
            </a:xfrm>
            <a:prstGeom prst="rect">
              <a:avLst/>
            </a:prstGeom>
          </p:spPr>
        </p:pic>
        <p:pic>
          <p:nvPicPr>
            <p:cNvPr id="6" name="Picture 2" descr="http://www.insnsb.gob.pe/wp-content/uploads/2015/07/call-center-diagrama-de-flujo.jpg"/>
            <p:cNvPicPr>
              <a:picLocks noChangeAspect="1" noChangeArrowheads="1"/>
            </p:cNvPicPr>
            <p:nvPr/>
          </p:nvPicPr>
          <p:blipFill>
            <a:blip r:embed="rId4"/>
            <a:srcRect l="1460" t="7604" r="2982"/>
            <a:stretch>
              <a:fillRect/>
            </a:stretch>
          </p:blipFill>
          <p:spPr bwMode="auto">
            <a:xfrm>
              <a:off x="4087088" y="1717968"/>
              <a:ext cx="4391899" cy="2668276"/>
            </a:xfrm>
            <a:prstGeom prst="rect">
              <a:avLst/>
            </a:prstGeom>
            <a:noFill/>
          </p:spPr>
        </p:pic>
        <p:pic>
          <p:nvPicPr>
            <p:cNvPr id="7" name="Picture 4" descr="http://users.dcc.uchile.cl/~psalinas/uml/img/usecase/ejemplo5.jpg"/>
            <p:cNvPicPr>
              <a:picLocks noChangeAspect="1" noChangeArrowheads="1"/>
            </p:cNvPicPr>
            <p:nvPr/>
          </p:nvPicPr>
          <p:blipFill>
            <a:blip r:embed="rId5"/>
            <a:srcRect/>
            <a:stretch>
              <a:fillRect/>
            </a:stretch>
          </p:blipFill>
          <p:spPr bwMode="auto">
            <a:xfrm>
              <a:off x="1165083" y="2620454"/>
              <a:ext cx="3906983" cy="2677175"/>
            </a:xfrm>
            <a:prstGeom prst="rect">
              <a:avLst/>
            </a:prstGeom>
            <a:ln>
              <a:noFill/>
            </a:ln>
            <a:effectLst>
              <a:softEdge rad="112500"/>
            </a:effectLst>
          </p:spPr>
        </p:pic>
        <p:pic>
          <p:nvPicPr>
            <p:cNvPr id="8" name="Picture 2" descr="http://ipcorp.com.ar/img/ilustracion_02.png"/>
            <p:cNvPicPr>
              <a:picLocks noChangeAspect="1" noChangeArrowheads="1"/>
            </p:cNvPicPr>
            <p:nvPr/>
          </p:nvPicPr>
          <p:blipFill>
            <a:blip r:embed="rId6"/>
            <a:srcRect l="23553" r="20811"/>
            <a:stretch>
              <a:fillRect/>
            </a:stretch>
          </p:blipFill>
          <p:spPr bwMode="auto">
            <a:xfrm>
              <a:off x="5929746" y="3948545"/>
              <a:ext cx="2119745" cy="1276350"/>
            </a:xfrm>
            <a:prstGeom prst="rect">
              <a:avLst/>
            </a:prstGeom>
            <a:noFill/>
          </p:spPr>
        </p:pic>
        <p:pic>
          <p:nvPicPr>
            <p:cNvPr id="9" name="Picture 5" descr="ejemploWireFrameWeb1"/>
            <p:cNvPicPr>
              <a:picLocks noChangeAspect="1" noChangeArrowheads="1"/>
            </p:cNvPicPr>
            <p:nvPr/>
          </p:nvPicPr>
          <p:blipFill>
            <a:blip r:embed="rId7" cstate="print"/>
            <a:srcRect/>
            <a:stretch>
              <a:fillRect/>
            </a:stretch>
          </p:blipFill>
          <p:spPr bwMode="auto">
            <a:xfrm>
              <a:off x="6456220" y="692727"/>
              <a:ext cx="1694412" cy="1514474"/>
            </a:xfrm>
            <a:prstGeom prst="rect">
              <a:avLst/>
            </a:prstGeom>
            <a:noFill/>
            <a:ln w="9525">
              <a:noFill/>
              <a:miter lim="800000"/>
              <a:headEnd/>
              <a:tailEnd/>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67544" y="1052736"/>
            <a:ext cx="8352928" cy="4662815"/>
          </a:xfrm>
          <a:prstGeom prst="rect">
            <a:avLst/>
          </a:prstGeom>
        </p:spPr>
        <p:txBody>
          <a:bodyPr wrap="square">
            <a:spAutoFit/>
          </a:bodyPr>
          <a:lstStyle/>
          <a:p>
            <a:pPr>
              <a:lnSpc>
                <a:spcPct val="150000"/>
              </a:lnSpc>
            </a:pPr>
            <a:r>
              <a:rPr lang="es-CL" b="1" dirty="0" smtClean="0">
                <a:solidFill>
                  <a:schemeClr val="tx2"/>
                </a:solidFill>
                <a:latin typeface="+mj-lt"/>
              </a:rPr>
              <a:t>MATRIZ BÁSICA DE REQUERIMIENTOS</a:t>
            </a:r>
          </a:p>
          <a:p>
            <a:pPr algn="just">
              <a:lnSpc>
                <a:spcPct val="150000"/>
              </a:lnSpc>
            </a:pPr>
            <a:r>
              <a:rPr lang="es-CL" dirty="0" smtClean="0">
                <a:solidFill>
                  <a:schemeClr val="tx2"/>
                </a:solidFill>
              </a:rPr>
              <a:t>Cuando </a:t>
            </a:r>
            <a:r>
              <a:rPr lang="es-CL" dirty="0">
                <a:solidFill>
                  <a:schemeClr val="tx2"/>
                </a:solidFill>
              </a:rPr>
              <a:t>tenemos la lista de requerimientos completa </a:t>
            </a:r>
            <a:r>
              <a:rPr lang="es-CL" dirty="0" smtClean="0">
                <a:solidFill>
                  <a:schemeClr val="tx2"/>
                </a:solidFill>
              </a:rPr>
              <a:t>hay </a:t>
            </a:r>
            <a:r>
              <a:rPr lang="es-CL" dirty="0">
                <a:solidFill>
                  <a:schemeClr val="tx2"/>
                </a:solidFill>
              </a:rPr>
              <a:t>que documentarlos formalmente. </a:t>
            </a:r>
            <a:r>
              <a:rPr lang="es-CL" dirty="0" smtClean="0">
                <a:solidFill>
                  <a:schemeClr val="tx2"/>
                </a:solidFill>
              </a:rPr>
              <a:t> </a:t>
            </a:r>
            <a:r>
              <a:rPr lang="es-CL" dirty="0">
                <a:solidFill>
                  <a:schemeClr val="tx2"/>
                </a:solidFill>
              </a:rPr>
              <a:t>E</a:t>
            </a:r>
            <a:r>
              <a:rPr lang="es-CL" dirty="0" smtClean="0">
                <a:solidFill>
                  <a:schemeClr val="tx2"/>
                </a:solidFill>
              </a:rPr>
              <a:t>n </a:t>
            </a:r>
            <a:r>
              <a:rPr lang="es-CL" dirty="0">
                <a:solidFill>
                  <a:schemeClr val="tx2"/>
                </a:solidFill>
              </a:rPr>
              <a:t>un documento </a:t>
            </a:r>
            <a:r>
              <a:rPr lang="es-CL" dirty="0" smtClean="0">
                <a:solidFill>
                  <a:schemeClr val="tx2"/>
                </a:solidFill>
              </a:rPr>
              <a:t> ERS (Especificación de Requerimientos) no </a:t>
            </a:r>
            <a:r>
              <a:rPr lang="es-CL" dirty="0">
                <a:solidFill>
                  <a:schemeClr val="tx2"/>
                </a:solidFill>
              </a:rPr>
              <a:t>podría </a:t>
            </a:r>
            <a:r>
              <a:rPr lang="es-CL" dirty="0" smtClean="0">
                <a:solidFill>
                  <a:schemeClr val="tx2"/>
                </a:solidFill>
              </a:rPr>
              <a:t>faltar la siguiente información base:</a:t>
            </a:r>
          </a:p>
          <a:p>
            <a:pPr>
              <a:lnSpc>
                <a:spcPct val="150000"/>
              </a:lnSpc>
            </a:pPr>
            <a:endParaRPr lang="es-CL" dirty="0">
              <a:solidFill>
                <a:schemeClr val="tx2"/>
              </a:solidFill>
            </a:endParaRPr>
          </a:p>
          <a:p>
            <a:pPr marL="342900" indent="-342900">
              <a:lnSpc>
                <a:spcPct val="150000"/>
              </a:lnSpc>
              <a:buFont typeface="+mj-lt"/>
              <a:buAutoNum type="arabicPeriod"/>
            </a:pPr>
            <a:r>
              <a:rPr lang="es-CL" dirty="0">
                <a:solidFill>
                  <a:schemeClr val="tx2"/>
                </a:solidFill>
              </a:rPr>
              <a:t>ID de requerimiento</a:t>
            </a:r>
          </a:p>
          <a:p>
            <a:pPr marL="342900" indent="-342900">
              <a:lnSpc>
                <a:spcPct val="150000"/>
              </a:lnSpc>
              <a:buFont typeface="+mj-lt"/>
              <a:buAutoNum type="arabicPeriod"/>
            </a:pPr>
            <a:r>
              <a:rPr lang="es-CL" dirty="0">
                <a:solidFill>
                  <a:schemeClr val="tx2"/>
                </a:solidFill>
              </a:rPr>
              <a:t>Nombre del Requerimiento</a:t>
            </a:r>
          </a:p>
          <a:p>
            <a:pPr marL="342900" indent="-342900">
              <a:lnSpc>
                <a:spcPct val="150000"/>
              </a:lnSpc>
              <a:buFont typeface="+mj-lt"/>
              <a:buAutoNum type="arabicPeriod"/>
            </a:pPr>
            <a:r>
              <a:rPr lang="es-CL" dirty="0">
                <a:solidFill>
                  <a:schemeClr val="tx2"/>
                </a:solidFill>
              </a:rPr>
              <a:t>Tipo de Requerimiento</a:t>
            </a:r>
          </a:p>
          <a:p>
            <a:pPr marL="342900" indent="-342900">
              <a:lnSpc>
                <a:spcPct val="150000"/>
              </a:lnSpc>
              <a:buFont typeface="+mj-lt"/>
              <a:buAutoNum type="arabicPeriod"/>
            </a:pPr>
            <a:r>
              <a:rPr lang="es-CL" dirty="0">
                <a:solidFill>
                  <a:schemeClr val="tx2"/>
                </a:solidFill>
              </a:rPr>
              <a:t>Prioridad</a:t>
            </a:r>
          </a:p>
          <a:p>
            <a:pPr marL="342900" indent="-342900">
              <a:lnSpc>
                <a:spcPct val="150000"/>
              </a:lnSpc>
              <a:buFont typeface="+mj-lt"/>
              <a:buAutoNum type="arabicPeriod"/>
            </a:pPr>
            <a:r>
              <a:rPr lang="es-CL" dirty="0">
                <a:solidFill>
                  <a:schemeClr val="tx2"/>
                </a:solidFill>
              </a:rPr>
              <a:t>Descripción</a:t>
            </a:r>
          </a:p>
          <a:p>
            <a:pPr marL="342900" indent="-342900">
              <a:lnSpc>
                <a:spcPct val="150000"/>
              </a:lnSpc>
              <a:buFont typeface="+mj-lt"/>
              <a:buAutoNum type="arabicPeriod"/>
            </a:pPr>
            <a:r>
              <a:rPr lang="es-CL" dirty="0">
                <a:solidFill>
                  <a:schemeClr val="tx2"/>
                </a:solidFill>
              </a:rPr>
              <a:t>Actores Intervinientes</a:t>
            </a:r>
          </a:p>
        </p:txBody>
      </p:sp>
      <p:pic>
        <p:nvPicPr>
          <p:cNvPr id="6" name="Picture 4" descr="https://encrypted-tbn3.gstatic.com/images?q=tbn:ANd9GcQGulyfUqmgMeNgh9uQ1812FdAGltBZbyneKAAzKCB-VbQUCP8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717032"/>
            <a:ext cx="3449960" cy="20963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7" name="CuadroTexto 6"/>
          <p:cNvSpPr txBox="1"/>
          <p:nvPr/>
        </p:nvSpPr>
        <p:spPr>
          <a:xfrm>
            <a:off x="251520" y="332656"/>
            <a:ext cx="5233292" cy="400110"/>
          </a:xfrm>
          <a:prstGeom prst="rect">
            <a:avLst/>
          </a:prstGeom>
          <a:noFill/>
        </p:spPr>
        <p:txBody>
          <a:bodyPr wrap="none" rtlCol="0">
            <a:spAutoFit/>
          </a:bodyPr>
          <a:lstStyle/>
          <a:p>
            <a:r>
              <a:rPr lang="es-CL" sz="2000" dirty="0">
                <a:solidFill>
                  <a:schemeClr val="bg1"/>
                </a:solidFill>
              </a:rPr>
              <a:t>Documento de especificación de requerimientos</a:t>
            </a:r>
          </a:p>
        </p:txBody>
      </p:sp>
    </p:spTree>
    <p:extLst>
      <p:ext uri="{BB962C8B-B14F-4D97-AF65-F5344CB8AC3E}">
        <p14:creationId xmlns:p14="http://schemas.microsoft.com/office/powerpoint/2010/main" val="339712231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p:cNvGraphicFramePr>
            <a:graphicFrameLocks noGrp="1"/>
          </p:cNvGraphicFramePr>
          <p:nvPr>
            <p:extLst>
              <p:ext uri="{D42A27DB-BD31-4B8C-83A1-F6EECF244321}">
                <p14:modId xmlns:p14="http://schemas.microsoft.com/office/powerpoint/2010/main" val="2892998734"/>
              </p:ext>
            </p:extLst>
          </p:nvPr>
        </p:nvGraphicFramePr>
        <p:xfrm>
          <a:off x="323528" y="1946529"/>
          <a:ext cx="8424936" cy="3901440"/>
        </p:xfrm>
        <a:graphic>
          <a:graphicData uri="http://schemas.openxmlformats.org/drawingml/2006/table">
            <a:tbl>
              <a:tblPr>
                <a:tableStyleId>{3B4B98B0-60AC-42C2-AFA5-B58CD77FA1E5}</a:tableStyleId>
              </a:tblPr>
              <a:tblGrid>
                <a:gridCol w="591224"/>
                <a:gridCol w="1330253"/>
                <a:gridCol w="1318883"/>
                <a:gridCol w="936104"/>
                <a:gridCol w="2520280"/>
                <a:gridCol w="1728192"/>
              </a:tblGrid>
              <a:tr h="173938">
                <a:tc>
                  <a:txBody>
                    <a:bodyPr/>
                    <a:lstStyle/>
                    <a:p>
                      <a:pPr algn="l" fontAlgn="b"/>
                      <a:r>
                        <a:rPr lang="es-CL" sz="1600" u="none" strike="noStrike" dirty="0" smtClean="0">
                          <a:solidFill>
                            <a:schemeClr val="accent1">
                              <a:lumMod val="75000"/>
                            </a:schemeClr>
                          </a:solidFill>
                          <a:effectLst/>
                        </a:rPr>
                        <a:t>[ID-]</a:t>
                      </a:r>
                      <a:endParaRPr lang="es-CL" sz="16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algn="l" fontAlgn="b"/>
                      <a:r>
                        <a:rPr lang="es-CL" sz="1600" b="0" i="0" u="none" strike="noStrike" dirty="0" smtClean="0">
                          <a:solidFill>
                            <a:schemeClr val="accent1">
                              <a:lumMod val="75000"/>
                            </a:schemeClr>
                          </a:solidFill>
                          <a:effectLst/>
                          <a:latin typeface="+mn-lt"/>
                        </a:rPr>
                        <a:t>Nombre</a:t>
                      </a:r>
                      <a:endParaRPr lang="es-CL" sz="1600" b="1"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CL" sz="1600" b="1" i="0" u="none" strike="noStrike" dirty="0" smtClean="0">
                          <a:solidFill>
                            <a:schemeClr val="accent1">
                              <a:lumMod val="75000"/>
                            </a:schemeClr>
                          </a:solidFill>
                          <a:effectLst/>
                          <a:latin typeface="Calibri" panose="020F0502020204030204" pitchFamily="34" charset="0"/>
                        </a:rPr>
                        <a:t>Tipo </a:t>
                      </a:r>
                    </a:p>
                    <a:p>
                      <a:pPr marL="0" marR="0" indent="0" algn="l" defTabSz="914400" rtl="0" eaLnBrk="1" fontAlgn="b" latinLnBrk="0" hangingPunct="1">
                        <a:lnSpc>
                          <a:spcPct val="100000"/>
                        </a:lnSpc>
                        <a:spcBef>
                          <a:spcPts val="0"/>
                        </a:spcBef>
                        <a:spcAft>
                          <a:spcPts val="0"/>
                        </a:spcAft>
                        <a:buClrTx/>
                        <a:buSzTx/>
                        <a:buFontTx/>
                        <a:buNone/>
                        <a:tabLst/>
                        <a:defRPr/>
                      </a:pPr>
                      <a:r>
                        <a:rPr lang="es-CL" sz="1050" b="1" i="0" u="none" strike="noStrike" dirty="0" smtClean="0">
                          <a:solidFill>
                            <a:schemeClr val="accent1">
                              <a:lumMod val="75000"/>
                            </a:schemeClr>
                          </a:solidFill>
                          <a:effectLst/>
                          <a:latin typeface="Calibri" panose="020F0502020204030204" pitchFamily="34" charset="0"/>
                        </a:rPr>
                        <a:t>Funcional/No Funcional</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CL" sz="1600" b="1" i="0" u="none" strike="noStrike" dirty="0" smtClean="0">
                          <a:solidFill>
                            <a:schemeClr val="accent1">
                              <a:lumMod val="75000"/>
                            </a:schemeClr>
                          </a:solidFill>
                          <a:effectLst/>
                          <a:latin typeface="Calibri" panose="020F0502020204030204" pitchFamily="34" charset="0"/>
                        </a:rPr>
                        <a:t>Prioridad</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CL" sz="1600" b="1" i="0" u="none" strike="noStrike" dirty="0" smtClean="0">
                          <a:solidFill>
                            <a:schemeClr val="accent1">
                              <a:lumMod val="75000"/>
                            </a:schemeClr>
                          </a:solidFill>
                          <a:effectLst/>
                          <a:latin typeface="Calibri" panose="020F0502020204030204" pitchFamily="34" charset="0"/>
                        </a:rPr>
                        <a:t>Descripción</a:t>
                      </a: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c>
                  <a:txBody>
                    <a:bodyPr/>
                    <a:lstStyle/>
                    <a:p>
                      <a:pPr algn="l" fontAlgn="b"/>
                      <a:r>
                        <a:rPr lang="es-CL" sz="1600" b="1" i="0" u="none" strike="noStrike" dirty="0" smtClean="0">
                          <a:solidFill>
                            <a:schemeClr val="accent1">
                              <a:lumMod val="75000"/>
                            </a:schemeClr>
                          </a:solidFill>
                          <a:effectLst/>
                          <a:latin typeface="Calibri" panose="020F0502020204030204" pitchFamily="34" charset="0"/>
                        </a:rPr>
                        <a:t>Actor /quienes Intervienen</a:t>
                      </a:r>
                      <a:endParaRPr lang="es-CL" sz="1600" b="1" i="0" u="none" strike="noStrike" dirty="0">
                        <a:solidFill>
                          <a:schemeClr val="accent1">
                            <a:lumMod val="75000"/>
                          </a:schemeClr>
                        </a:solidFill>
                        <a:effectLst/>
                        <a:latin typeface="Calibri" panose="020F0502020204030204" pitchFamily="34" charset="0"/>
                      </a:endParaRPr>
                    </a:p>
                  </a:txBody>
                  <a:tcPr marL="0" marR="0" marT="0"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40000"/>
                        <a:lumOff val="60000"/>
                      </a:schemeClr>
                    </a:solidFill>
                  </a:tcPr>
                </a:tc>
              </a:tr>
              <a:tr h="173938">
                <a:tc>
                  <a:txBody>
                    <a:bodyPr/>
                    <a:lstStyle/>
                    <a:p>
                      <a:pPr algn="l" fontAlgn="b"/>
                      <a:r>
                        <a:rPr lang="es-CL" sz="1400" u="none" strike="noStrike" dirty="0" smtClean="0">
                          <a:solidFill>
                            <a:schemeClr val="accent1">
                              <a:lumMod val="75000"/>
                            </a:schemeClr>
                          </a:solidFill>
                          <a:effectLst/>
                        </a:rPr>
                        <a:t>001</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Iniciar</a:t>
                      </a:r>
                      <a:r>
                        <a:rPr lang="es-CL" sz="1400" b="0" i="0" u="none" strike="noStrike" baseline="0" dirty="0" smtClean="0">
                          <a:solidFill>
                            <a:schemeClr val="accent1">
                              <a:lumMod val="75000"/>
                            </a:schemeClr>
                          </a:solidFill>
                          <a:effectLst/>
                          <a:latin typeface="Calibri" panose="020F0502020204030204" pitchFamily="34" charset="0"/>
                        </a:rPr>
                        <a:t> Sesión con autenticación de Usuario por  Rut</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r>
                        <a:rPr lang="es-CL" sz="1400" u="none" strike="noStrike" dirty="0" smtClean="0">
                          <a:solidFill>
                            <a:schemeClr val="accent1">
                              <a:lumMod val="75000"/>
                            </a:schemeClr>
                          </a:solidFill>
                          <a:effectLst/>
                        </a:rPr>
                        <a:t>Funcional</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Alta</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El usuario</a:t>
                      </a:r>
                      <a:r>
                        <a:rPr lang="es-CL" sz="1400" b="0" i="0" u="none" strike="noStrike" baseline="0" dirty="0" smtClean="0">
                          <a:solidFill>
                            <a:schemeClr val="accent1">
                              <a:lumMod val="75000"/>
                            </a:schemeClr>
                          </a:solidFill>
                          <a:effectLst/>
                          <a:latin typeface="Calibri" panose="020F0502020204030204" pitchFamily="34" charset="0"/>
                        </a:rPr>
                        <a:t> accederá a un campo de formulario de inicio de sesión en una Interfaz web e ingresará su Rut siendo validado en la base de datos del sistema para luego ingresar al Formulario de Reserva de Pieza de Hotel.</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Ejecutiva Hotel</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400" u="none" strike="noStrike" dirty="0" smtClean="0">
                          <a:solidFill>
                            <a:schemeClr val="accent1">
                              <a:lumMod val="75000"/>
                            </a:schemeClr>
                          </a:solidFill>
                          <a:effectLst/>
                        </a:rPr>
                        <a:t>002</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400" u="none" strike="noStrike" dirty="0" smtClean="0">
                          <a:solidFill>
                            <a:schemeClr val="accent1">
                              <a:lumMod val="75000"/>
                            </a:schemeClr>
                          </a:solidFill>
                          <a:effectLst/>
                        </a:rPr>
                        <a:t>003</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173938">
                <a:tc>
                  <a:txBody>
                    <a:bodyPr/>
                    <a:lstStyle/>
                    <a:p>
                      <a:pPr algn="l" fontAlgn="b"/>
                      <a:r>
                        <a:rPr lang="es-CL" sz="1400" u="none" strike="noStrike" dirty="0" smtClean="0">
                          <a:solidFill>
                            <a:schemeClr val="accent1">
                              <a:lumMod val="75000"/>
                            </a:schemeClr>
                          </a:solidFill>
                          <a:effectLst/>
                        </a:rPr>
                        <a:t>004</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a:solidFill>
                            <a:schemeClr val="accent1">
                              <a:lumMod val="75000"/>
                            </a:schemeClr>
                          </a:solidFill>
                          <a:effectLst/>
                        </a:rPr>
                        <a:t> </a:t>
                      </a:r>
                      <a:endParaRPr lang="es-CL" sz="1400" b="0" i="0" u="none" strike="noStrike">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u="none" strike="noStrike" dirty="0" smtClean="0">
                          <a:solidFill>
                            <a:schemeClr val="accent1">
                              <a:lumMod val="75000"/>
                            </a:schemeClr>
                          </a:solidFill>
                          <a:effectLst/>
                        </a:rPr>
                        <a:t>005</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r>
                        <a:rPr lang="es-CL" sz="1400" u="none" strike="noStrike" dirty="0">
                          <a:solidFill>
                            <a:schemeClr val="accent1">
                              <a:lumMod val="75000"/>
                            </a:schemeClr>
                          </a:solidFill>
                          <a:effectLst/>
                        </a:rPr>
                        <a:t> </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006</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007</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008</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009</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r h="27032">
                <a:tc>
                  <a:txBody>
                    <a:bodyPr/>
                    <a:lstStyle/>
                    <a:p>
                      <a:pPr algn="l" fontAlgn="b"/>
                      <a:r>
                        <a:rPr lang="es-CL" sz="1400" b="0" i="0" u="none" strike="noStrike" dirty="0" smtClean="0">
                          <a:solidFill>
                            <a:schemeClr val="accent1">
                              <a:lumMod val="75000"/>
                            </a:schemeClr>
                          </a:solidFill>
                          <a:effectLst/>
                          <a:latin typeface="Calibri" panose="020F0502020204030204" pitchFamily="34" charset="0"/>
                        </a:rPr>
                        <a:t>010</a:t>
                      </a:r>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endParaRPr lang="es-CL" sz="1400" b="0" i="0" u="none" strike="noStrike" dirty="0">
                        <a:solidFill>
                          <a:schemeClr val="accent1">
                            <a:lumMod val="75000"/>
                          </a:schemeClr>
                        </a:solidFill>
                        <a:effectLst/>
                        <a:latin typeface="Calibri" panose="020F0502020204030204" pitchFamily="34" charset="0"/>
                      </a:endParaRPr>
                    </a:p>
                  </a:txBody>
                  <a:tcPr marL="0" marR="0" marT="0" marB="0" anchor="b">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r>
            </a:tbl>
          </a:graphicData>
        </a:graphic>
      </p:graphicFrame>
      <p:sp>
        <p:nvSpPr>
          <p:cNvPr id="4" name="Rectángulo 3"/>
          <p:cNvSpPr/>
          <p:nvPr/>
        </p:nvSpPr>
        <p:spPr>
          <a:xfrm>
            <a:off x="467544" y="1052736"/>
            <a:ext cx="8424936" cy="461665"/>
          </a:xfrm>
          <a:prstGeom prst="rect">
            <a:avLst/>
          </a:prstGeom>
        </p:spPr>
        <p:txBody>
          <a:bodyPr wrap="square">
            <a:spAutoFit/>
          </a:bodyPr>
          <a:lstStyle/>
          <a:p>
            <a:r>
              <a:rPr lang="es-CL" sz="2400" b="1" dirty="0" smtClean="0">
                <a:solidFill>
                  <a:schemeClr val="accent1"/>
                </a:solidFill>
                <a:latin typeface="+mj-lt"/>
              </a:rPr>
              <a:t>MATRIZ DEFINICIÓN DE REQUERIMIENTOS</a:t>
            </a:r>
          </a:p>
        </p:txBody>
      </p:sp>
      <p:sp>
        <p:nvSpPr>
          <p:cNvPr id="6" name="Rectángulo 5"/>
          <p:cNvSpPr/>
          <p:nvPr/>
        </p:nvSpPr>
        <p:spPr>
          <a:xfrm>
            <a:off x="323528" y="6309320"/>
            <a:ext cx="4464492" cy="369332"/>
          </a:xfrm>
          <a:prstGeom prst="rect">
            <a:avLst/>
          </a:prstGeom>
        </p:spPr>
        <p:txBody>
          <a:bodyPr wrap="none">
            <a:spAutoFit/>
          </a:bodyPr>
          <a:lstStyle/>
          <a:p>
            <a:r>
              <a:rPr lang="es-CL" dirty="0">
                <a:hlinkClick r:id="rId3"/>
              </a:rPr>
              <a:t>https://</a:t>
            </a:r>
            <a:r>
              <a:rPr lang="es-CL" dirty="0" smtClean="0">
                <a:hlinkClick r:id="rId3"/>
              </a:rPr>
              <a:t>www.pixton.com/dk/comic/n5d52drf</a:t>
            </a:r>
            <a:r>
              <a:rPr lang="es-CL" dirty="0" smtClean="0"/>
              <a:t> </a:t>
            </a:r>
            <a:endParaRPr lang="es-CL" dirty="0"/>
          </a:p>
        </p:txBody>
      </p:sp>
      <p:sp>
        <p:nvSpPr>
          <p:cNvPr id="7" name="CuadroTexto 6"/>
          <p:cNvSpPr txBox="1"/>
          <p:nvPr/>
        </p:nvSpPr>
        <p:spPr>
          <a:xfrm>
            <a:off x="251520" y="332656"/>
            <a:ext cx="5233292" cy="400110"/>
          </a:xfrm>
          <a:prstGeom prst="rect">
            <a:avLst/>
          </a:prstGeom>
          <a:noFill/>
        </p:spPr>
        <p:txBody>
          <a:bodyPr wrap="none" rtlCol="0">
            <a:spAutoFit/>
          </a:bodyPr>
          <a:lstStyle/>
          <a:p>
            <a:r>
              <a:rPr lang="es-CL" sz="2000" dirty="0" smtClean="0">
                <a:solidFill>
                  <a:schemeClr val="bg1"/>
                </a:solidFill>
              </a:rPr>
              <a:t>Documento de especificación de requerimientos</a:t>
            </a:r>
            <a:endParaRPr lang="es-CL" sz="2000" dirty="0">
              <a:solidFill>
                <a:schemeClr val="bg1"/>
              </a:solidFill>
            </a:endParaRPr>
          </a:p>
        </p:txBody>
      </p:sp>
    </p:spTree>
    <p:extLst>
      <p:ext uri="{BB962C8B-B14F-4D97-AF65-F5344CB8AC3E}">
        <p14:creationId xmlns:p14="http://schemas.microsoft.com/office/powerpoint/2010/main" val="3185755615"/>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6"/>
          <p:cNvSpPr txBox="1"/>
          <p:nvPr/>
        </p:nvSpPr>
        <p:spPr>
          <a:xfrm>
            <a:off x="251520" y="332656"/>
            <a:ext cx="3385157" cy="400110"/>
          </a:xfrm>
          <a:prstGeom prst="rect">
            <a:avLst/>
          </a:prstGeom>
          <a:noFill/>
        </p:spPr>
        <p:txBody>
          <a:bodyPr wrap="none" rtlCol="0">
            <a:spAutoFit/>
          </a:bodyPr>
          <a:lstStyle/>
          <a:p>
            <a:r>
              <a:rPr lang="es-CL" sz="2000" dirty="0" smtClean="0">
                <a:solidFill>
                  <a:schemeClr val="bg1"/>
                </a:solidFill>
              </a:rPr>
              <a:t>Verificación de requerimientos</a:t>
            </a:r>
            <a:endParaRPr lang="es-CL" sz="2000" dirty="0">
              <a:solidFill>
                <a:schemeClr val="bg1"/>
              </a:solidFill>
            </a:endParaRPr>
          </a:p>
        </p:txBody>
      </p:sp>
      <p:grpSp>
        <p:nvGrpSpPr>
          <p:cNvPr id="4" name="3 Grupo"/>
          <p:cNvGrpSpPr/>
          <p:nvPr/>
        </p:nvGrpSpPr>
        <p:grpSpPr>
          <a:xfrm>
            <a:off x="373660" y="1357298"/>
            <a:ext cx="8763133" cy="3876681"/>
            <a:chOff x="795344" y="1085872"/>
            <a:chExt cx="9895652" cy="4945615"/>
          </a:xfrm>
        </p:grpSpPr>
        <p:sp>
          <p:nvSpPr>
            <p:cNvPr id="5" name="4 Rectángulo redondeado"/>
            <p:cNvSpPr/>
            <p:nvPr/>
          </p:nvSpPr>
          <p:spPr>
            <a:xfrm>
              <a:off x="795344" y="1085872"/>
              <a:ext cx="2071687" cy="1444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smtClean="0"/>
                <a:t>Estudio de Viabilidad</a:t>
              </a:r>
              <a:endParaRPr lang="es-AR" sz="2000" dirty="0"/>
            </a:p>
          </p:txBody>
        </p:sp>
        <p:sp>
          <p:nvSpPr>
            <p:cNvPr id="6" name="5 Rectángulo redondeado"/>
            <p:cNvSpPr/>
            <p:nvPr/>
          </p:nvSpPr>
          <p:spPr>
            <a:xfrm>
              <a:off x="3344581" y="1451277"/>
              <a:ext cx="2071687" cy="1444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smtClean="0"/>
                <a:t>Análisis de requisitos</a:t>
              </a:r>
              <a:endParaRPr lang="es-AR" sz="2000" dirty="0"/>
            </a:p>
          </p:txBody>
        </p:sp>
        <p:sp>
          <p:nvSpPr>
            <p:cNvPr id="7" name="6 Rectángulo redondeado"/>
            <p:cNvSpPr/>
            <p:nvPr/>
          </p:nvSpPr>
          <p:spPr>
            <a:xfrm>
              <a:off x="5907670" y="2543616"/>
              <a:ext cx="2071687" cy="1444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smtClean="0"/>
                <a:t>Especificación de requisitos</a:t>
              </a:r>
              <a:endParaRPr lang="es-AR" sz="2000" dirty="0"/>
            </a:p>
          </p:txBody>
        </p:sp>
        <p:sp>
          <p:nvSpPr>
            <p:cNvPr id="8" name="7 Rectángulo redondeado"/>
            <p:cNvSpPr/>
            <p:nvPr/>
          </p:nvSpPr>
          <p:spPr>
            <a:xfrm>
              <a:off x="8415345" y="3427708"/>
              <a:ext cx="2071687" cy="1444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smtClean="0"/>
                <a:t>Validación de requisitos</a:t>
              </a:r>
              <a:endParaRPr lang="es-AR" sz="2000" dirty="0"/>
            </a:p>
          </p:txBody>
        </p:sp>
        <p:sp>
          <p:nvSpPr>
            <p:cNvPr id="9" name="8 CuadroTexto"/>
            <p:cNvSpPr txBox="1"/>
            <p:nvPr/>
          </p:nvSpPr>
          <p:spPr>
            <a:xfrm>
              <a:off x="848814" y="5638845"/>
              <a:ext cx="2015081" cy="392642"/>
            </a:xfrm>
            <a:prstGeom prst="rect">
              <a:avLst/>
            </a:prstGeom>
            <a:noFill/>
          </p:spPr>
          <p:txBody>
            <a:bodyPr wrap="none" rtlCol="0">
              <a:spAutoFit/>
            </a:bodyPr>
            <a:lstStyle/>
            <a:p>
              <a:r>
                <a:rPr lang="es-ES_tradnl" sz="1400" dirty="0" smtClean="0">
                  <a:latin typeface="Andalus" pitchFamily="18" charset="-78"/>
                  <a:cs typeface="Andalus" pitchFamily="18" charset="-78"/>
                </a:rPr>
                <a:t>Informe de Viabilidad</a:t>
              </a:r>
              <a:endParaRPr lang="es-AR" sz="1400" dirty="0">
                <a:latin typeface="Andalus" pitchFamily="18" charset="-78"/>
                <a:cs typeface="Andalus" pitchFamily="18" charset="-78"/>
              </a:endParaRPr>
            </a:p>
          </p:txBody>
        </p:sp>
        <p:sp>
          <p:nvSpPr>
            <p:cNvPr id="10" name="9 CuadroTexto"/>
            <p:cNvSpPr txBox="1"/>
            <p:nvPr/>
          </p:nvSpPr>
          <p:spPr>
            <a:xfrm>
              <a:off x="3131646" y="5638815"/>
              <a:ext cx="2444092" cy="392642"/>
            </a:xfrm>
            <a:prstGeom prst="rect">
              <a:avLst/>
            </a:prstGeom>
            <a:noFill/>
          </p:spPr>
          <p:txBody>
            <a:bodyPr wrap="none" rtlCol="0">
              <a:spAutoFit/>
            </a:bodyPr>
            <a:lstStyle/>
            <a:p>
              <a:r>
                <a:rPr lang="es-ES_tradnl" sz="1400" dirty="0" smtClean="0">
                  <a:latin typeface="Andalus" pitchFamily="18" charset="-78"/>
                  <a:cs typeface="Andalus" pitchFamily="18" charset="-78"/>
                </a:rPr>
                <a:t>Requerimientos de Usuario</a:t>
              </a:r>
              <a:endParaRPr lang="es-AR" sz="1400" dirty="0">
                <a:latin typeface="Andalus" pitchFamily="18" charset="-78"/>
                <a:cs typeface="Andalus" pitchFamily="18" charset="-78"/>
              </a:endParaRPr>
            </a:p>
          </p:txBody>
        </p:sp>
        <p:sp>
          <p:nvSpPr>
            <p:cNvPr id="11" name="10 CuadroTexto"/>
            <p:cNvSpPr txBox="1"/>
            <p:nvPr/>
          </p:nvSpPr>
          <p:spPr>
            <a:xfrm>
              <a:off x="5717222" y="5638797"/>
              <a:ext cx="2416939" cy="392642"/>
            </a:xfrm>
            <a:prstGeom prst="rect">
              <a:avLst/>
            </a:prstGeom>
            <a:noFill/>
          </p:spPr>
          <p:txBody>
            <a:bodyPr wrap="none" rtlCol="0">
              <a:spAutoFit/>
            </a:bodyPr>
            <a:lstStyle/>
            <a:p>
              <a:r>
                <a:rPr lang="es-ES_tradnl" sz="1400" dirty="0" smtClean="0">
                  <a:latin typeface="Andalus" pitchFamily="18" charset="-78"/>
                  <a:cs typeface="Andalus" pitchFamily="18" charset="-78"/>
                </a:rPr>
                <a:t>Requerimientos de Sistema</a:t>
              </a:r>
              <a:endParaRPr lang="es-AR" sz="1400" dirty="0">
                <a:latin typeface="Andalus" pitchFamily="18" charset="-78"/>
                <a:cs typeface="Andalus" pitchFamily="18" charset="-78"/>
              </a:endParaRPr>
            </a:p>
          </p:txBody>
        </p:sp>
        <p:sp>
          <p:nvSpPr>
            <p:cNvPr id="12" name="11 CuadroTexto"/>
            <p:cNvSpPr txBox="1"/>
            <p:nvPr/>
          </p:nvSpPr>
          <p:spPr>
            <a:xfrm>
              <a:off x="8170878" y="5361693"/>
              <a:ext cx="2520118" cy="667490"/>
            </a:xfrm>
            <a:prstGeom prst="rect">
              <a:avLst/>
            </a:prstGeom>
            <a:noFill/>
          </p:spPr>
          <p:txBody>
            <a:bodyPr wrap="none" rtlCol="0">
              <a:spAutoFit/>
            </a:bodyPr>
            <a:lstStyle/>
            <a:p>
              <a:pPr algn="ctr"/>
              <a:r>
                <a:rPr lang="es-ES_tradnl" sz="1400" dirty="0" smtClean="0">
                  <a:latin typeface="Andalus" pitchFamily="18" charset="-78"/>
                  <a:cs typeface="Andalus" pitchFamily="18" charset="-78"/>
                </a:rPr>
                <a:t>Especificación de</a:t>
              </a:r>
            </a:p>
            <a:p>
              <a:pPr algn="ctr"/>
              <a:r>
                <a:rPr lang="es-ES_tradnl" sz="1400" dirty="0" smtClean="0">
                  <a:latin typeface="Andalus" pitchFamily="18" charset="-78"/>
                  <a:cs typeface="Andalus" pitchFamily="18" charset="-78"/>
                </a:rPr>
                <a:t>Requerimientos de Software</a:t>
              </a:r>
              <a:endParaRPr lang="es-AR" sz="1400" dirty="0">
                <a:latin typeface="Andalus" pitchFamily="18" charset="-78"/>
                <a:cs typeface="Andalus" pitchFamily="18" charset="-78"/>
              </a:endParaRPr>
            </a:p>
          </p:txBody>
        </p:sp>
        <p:cxnSp>
          <p:nvCxnSpPr>
            <p:cNvPr id="13" name="12 Conector angular"/>
            <p:cNvCxnSpPr>
              <a:stCxn id="5" idx="0"/>
              <a:endCxn id="6" idx="0"/>
            </p:cNvCxnSpPr>
            <p:nvPr/>
          </p:nvCxnSpPr>
          <p:spPr>
            <a:xfrm rot="16200000" flipH="1">
              <a:off x="2923103" y="-6044"/>
              <a:ext cx="365405" cy="2549237"/>
            </a:xfrm>
            <a:prstGeom prst="bentConnector3">
              <a:avLst>
                <a:gd name="adj1" fmla="val -6256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a:stCxn id="5" idx="2"/>
              <a:endCxn id="9" idx="0"/>
            </p:cNvCxnSpPr>
            <p:nvPr/>
          </p:nvCxnSpPr>
          <p:spPr>
            <a:xfrm rot="16200000" flipH="1">
              <a:off x="289454" y="4071941"/>
              <a:ext cx="3108637" cy="25167"/>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cxnSp>
          <p:nvCxnSpPr>
            <p:cNvPr id="15" name="14 Forma"/>
            <p:cNvCxnSpPr>
              <a:stCxn id="6" idx="3"/>
              <a:endCxn id="7" idx="0"/>
            </p:cNvCxnSpPr>
            <p:nvPr/>
          </p:nvCxnSpPr>
          <p:spPr>
            <a:xfrm>
              <a:off x="5416268" y="2173445"/>
              <a:ext cx="1527246" cy="3701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Forma"/>
            <p:cNvCxnSpPr>
              <a:stCxn id="7" idx="3"/>
              <a:endCxn id="8" idx="0"/>
            </p:cNvCxnSpPr>
            <p:nvPr/>
          </p:nvCxnSpPr>
          <p:spPr>
            <a:xfrm>
              <a:off x="7979357" y="3265784"/>
              <a:ext cx="1471832" cy="16192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16 Forma"/>
            <p:cNvCxnSpPr>
              <a:stCxn id="8" idx="1"/>
              <a:endCxn id="7" idx="2"/>
            </p:cNvCxnSpPr>
            <p:nvPr/>
          </p:nvCxnSpPr>
          <p:spPr>
            <a:xfrm rot="10800000">
              <a:off x="6943515" y="3987952"/>
              <a:ext cx="1471831" cy="16192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17 Forma"/>
            <p:cNvCxnSpPr>
              <a:stCxn id="7" idx="1"/>
              <a:endCxn id="6" idx="2"/>
            </p:cNvCxnSpPr>
            <p:nvPr/>
          </p:nvCxnSpPr>
          <p:spPr>
            <a:xfrm rot="10800000">
              <a:off x="4380426" y="2895614"/>
              <a:ext cx="1527245" cy="37017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a:stCxn id="6" idx="2"/>
              <a:endCxn id="10" idx="0"/>
            </p:cNvCxnSpPr>
            <p:nvPr/>
          </p:nvCxnSpPr>
          <p:spPr>
            <a:xfrm rot="5400000">
              <a:off x="2995458" y="4253846"/>
              <a:ext cx="2743203" cy="26734"/>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a:stCxn id="7" idx="2"/>
              <a:endCxn id="11" idx="0"/>
            </p:cNvCxnSpPr>
            <p:nvPr/>
          </p:nvCxnSpPr>
          <p:spPr>
            <a:xfrm rot="5400000">
              <a:off x="6109180" y="4804463"/>
              <a:ext cx="1650846" cy="17823"/>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cxnSp>
          <p:nvCxnSpPr>
            <p:cNvPr id="21" name="20 Conector recto de flecha"/>
            <p:cNvCxnSpPr>
              <a:stCxn id="8" idx="2"/>
              <a:endCxn id="12" idx="0"/>
            </p:cNvCxnSpPr>
            <p:nvPr/>
          </p:nvCxnSpPr>
          <p:spPr>
            <a:xfrm rot="5400000">
              <a:off x="9196239" y="5106743"/>
              <a:ext cx="489650" cy="20253"/>
            </a:xfrm>
            <a:prstGeom prst="straightConnector1">
              <a:avLst/>
            </a:prstGeom>
            <a:ln>
              <a:prstDash val="lgDash"/>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4311449" y="3219452"/>
              <a:ext cx="1296155" cy="431905"/>
            </a:xfrm>
            <a:prstGeom prst="rect">
              <a:avLst/>
            </a:prstGeom>
            <a:noFill/>
          </p:spPr>
          <p:txBody>
            <a:bodyPr wrap="none" rtlCol="0">
              <a:spAutoFit/>
            </a:bodyPr>
            <a:lstStyle/>
            <a:p>
              <a:r>
                <a:rPr lang="es-ES_tradnl" sz="1600" i="1" dirty="0" smtClean="0"/>
                <a:t>Verificación</a:t>
              </a:r>
              <a:endParaRPr lang="es-AR" sz="1600" i="1" dirty="0"/>
            </a:p>
          </p:txBody>
        </p:sp>
        <p:sp>
          <p:nvSpPr>
            <p:cNvPr id="23" name="22 CuadroTexto"/>
            <p:cNvSpPr txBox="1"/>
            <p:nvPr/>
          </p:nvSpPr>
          <p:spPr>
            <a:xfrm>
              <a:off x="6888187" y="4102804"/>
              <a:ext cx="1296155" cy="431905"/>
            </a:xfrm>
            <a:prstGeom prst="rect">
              <a:avLst/>
            </a:prstGeom>
            <a:noFill/>
          </p:spPr>
          <p:txBody>
            <a:bodyPr wrap="none" rtlCol="0">
              <a:spAutoFit/>
            </a:bodyPr>
            <a:lstStyle/>
            <a:p>
              <a:r>
                <a:rPr lang="es-ES_tradnl" sz="1600" i="1" dirty="0" smtClean="0"/>
                <a:t>Verificación</a:t>
              </a:r>
              <a:endParaRPr lang="es-AR" sz="1600" i="1" dirty="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6"/>
          <p:cNvSpPr txBox="1"/>
          <p:nvPr/>
        </p:nvSpPr>
        <p:spPr>
          <a:xfrm>
            <a:off x="251520" y="332656"/>
            <a:ext cx="3385157" cy="400110"/>
          </a:xfrm>
          <a:prstGeom prst="rect">
            <a:avLst/>
          </a:prstGeom>
          <a:noFill/>
        </p:spPr>
        <p:txBody>
          <a:bodyPr wrap="none" rtlCol="0">
            <a:spAutoFit/>
          </a:bodyPr>
          <a:lstStyle/>
          <a:p>
            <a:r>
              <a:rPr lang="es-CL" sz="2000" dirty="0">
                <a:solidFill>
                  <a:schemeClr val="bg1"/>
                </a:solidFill>
              </a:rPr>
              <a:t>Verificación de requerimientos</a:t>
            </a:r>
          </a:p>
        </p:txBody>
      </p:sp>
      <p:pic>
        <p:nvPicPr>
          <p:cNvPr id="3" name="2 Imagen" descr="http://4.bp.blogspot.com/-q3VUURb7iy4/Vgmac81a9fI/AAAAAAAAAk0/N0z8VaIkA3c/s1600/factibilidad.jpg"/>
          <p:cNvPicPr/>
          <p:nvPr/>
        </p:nvPicPr>
        <p:blipFill>
          <a:blip r:embed="rId3">
            <a:lum contrast="10000"/>
          </a:blip>
          <a:srcRect/>
          <a:stretch>
            <a:fillRect/>
          </a:stretch>
        </p:blipFill>
        <p:spPr bwMode="auto">
          <a:xfrm>
            <a:off x="428596" y="1142984"/>
            <a:ext cx="2786082" cy="1247775"/>
          </a:xfrm>
          <a:prstGeom prst="rect">
            <a:avLst/>
          </a:prstGeom>
          <a:noFill/>
        </p:spPr>
      </p:pic>
      <p:pic>
        <p:nvPicPr>
          <p:cNvPr id="5" name="4 Imagen" descr="Poor Project Management Change Control"/>
          <p:cNvPicPr/>
          <p:nvPr/>
        </p:nvPicPr>
        <p:blipFill>
          <a:blip r:embed="rId4"/>
          <a:srcRect/>
          <a:stretch>
            <a:fillRect/>
          </a:stretch>
        </p:blipFill>
        <p:spPr bwMode="auto">
          <a:xfrm>
            <a:off x="5715008" y="3857645"/>
            <a:ext cx="2857500" cy="2428875"/>
          </a:xfrm>
          <a:prstGeom prst="rect">
            <a:avLst/>
          </a:prstGeom>
          <a:noFill/>
          <a:ln w="9525">
            <a:noFill/>
            <a:miter lim="800000"/>
            <a:headEnd/>
            <a:tailEnd/>
          </a:ln>
        </p:spPr>
      </p:pic>
      <p:sp>
        <p:nvSpPr>
          <p:cNvPr id="6" name="5 CuadroTexto"/>
          <p:cNvSpPr txBox="1"/>
          <p:nvPr/>
        </p:nvSpPr>
        <p:spPr>
          <a:xfrm>
            <a:off x="3286116" y="1000108"/>
            <a:ext cx="5572164" cy="1338828"/>
          </a:xfrm>
          <a:prstGeom prst="rect">
            <a:avLst/>
          </a:prstGeom>
          <a:noFill/>
        </p:spPr>
        <p:txBody>
          <a:bodyPr wrap="square" rtlCol="0">
            <a:spAutoFit/>
          </a:bodyPr>
          <a:lstStyle/>
          <a:p>
            <a:pPr algn="just">
              <a:lnSpc>
                <a:spcPct val="150000"/>
              </a:lnSpc>
            </a:pPr>
            <a:r>
              <a:rPr lang="es-ES_tradnl" b="1" dirty="0" smtClean="0">
                <a:solidFill>
                  <a:schemeClr val="accent1">
                    <a:lumMod val="75000"/>
                  </a:schemeClr>
                </a:solidFill>
                <a:latin typeface="+mj-lt"/>
              </a:rPr>
              <a:t>VALIDACIÓN DE REQUERIMIENTOS</a:t>
            </a:r>
          </a:p>
          <a:p>
            <a:pPr algn="just">
              <a:lnSpc>
                <a:spcPct val="150000"/>
              </a:lnSpc>
            </a:pPr>
            <a:r>
              <a:rPr lang="es-ES_tradnl" dirty="0" smtClean="0">
                <a:solidFill>
                  <a:schemeClr val="accent1">
                    <a:lumMod val="75000"/>
                  </a:schemeClr>
                </a:solidFill>
              </a:rPr>
              <a:t>El cliente expresa conformidad con los requerimientos especificados.</a:t>
            </a:r>
            <a:endParaRPr lang="es-AR" dirty="0">
              <a:solidFill>
                <a:schemeClr val="accent1">
                  <a:lumMod val="75000"/>
                </a:schemeClr>
              </a:solidFill>
            </a:endParaRPr>
          </a:p>
        </p:txBody>
      </p:sp>
      <p:sp>
        <p:nvSpPr>
          <p:cNvPr id="7" name="6 CuadroTexto"/>
          <p:cNvSpPr txBox="1"/>
          <p:nvPr/>
        </p:nvSpPr>
        <p:spPr>
          <a:xfrm>
            <a:off x="357158" y="3285699"/>
            <a:ext cx="5572164" cy="3000821"/>
          </a:xfrm>
          <a:prstGeom prst="rect">
            <a:avLst/>
          </a:prstGeom>
          <a:noFill/>
        </p:spPr>
        <p:txBody>
          <a:bodyPr wrap="square" rtlCol="0">
            <a:spAutoFit/>
          </a:bodyPr>
          <a:lstStyle/>
          <a:p>
            <a:pPr algn="just">
              <a:lnSpc>
                <a:spcPct val="150000"/>
              </a:lnSpc>
            </a:pPr>
            <a:r>
              <a:rPr lang="es-ES_tradnl" b="1" dirty="0" smtClean="0">
                <a:solidFill>
                  <a:schemeClr val="accent1">
                    <a:lumMod val="75000"/>
                  </a:schemeClr>
                </a:solidFill>
                <a:latin typeface="+mj-lt"/>
              </a:rPr>
              <a:t>GESTIÓN DE REQUERIMIENTOS</a:t>
            </a:r>
          </a:p>
          <a:p>
            <a:pPr algn="just">
              <a:lnSpc>
                <a:spcPct val="150000"/>
              </a:lnSpc>
            </a:pPr>
            <a:r>
              <a:rPr lang="es-AR" dirty="0" smtClean="0">
                <a:solidFill>
                  <a:schemeClr val="accent1">
                    <a:lumMod val="75000"/>
                  </a:schemeClr>
                </a:solidFill>
              </a:rPr>
              <a:t>Es el proceso que administra y controla al requerimiento durante todo el proyecto.</a:t>
            </a:r>
          </a:p>
          <a:p>
            <a:pPr algn="just">
              <a:lnSpc>
                <a:spcPct val="150000"/>
              </a:lnSpc>
              <a:buFontTx/>
              <a:buChar char="-"/>
            </a:pPr>
            <a:r>
              <a:rPr lang="es-AR" dirty="0" smtClean="0">
                <a:solidFill>
                  <a:schemeClr val="accent1">
                    <a:lumMod val="75000"/>
                  </a:schemeClr>
                </a:solidFill>
              </a:rPr>
              <a:t> Identifica el requerimiento</a:t>
            </a:r>
          </a:p>
          <a:p>
            <a:pPr algn="just">
              <a:lnSpc>
                <a:spcPct val="150000"/>
              </a:lnSpc>
              <a:buFontTx/>
              <a:buChar char="-"/>
            </a:pPr>
            <a:r>
              <a:rPr lang="es-AR" dirty="0" smtClean="0">
                <a:solidFill>
                  <a:schemeClr val="accent1">
                    <a:lumMod val="75000"/>
                  </a:schemeClr>
                </a:solidFill>
              </a:rPr>
              <a:t> Controla los cambios</a:t>
            </a:r>
          </a:p>
          <a:p>
            <a:pPr algn="just">
              <a:lnSpc>
                <a:spcPct val="150000"/>
              </a:lnSpc>
              <a:buFontTx/>
              <a:buChar char="-"/>
            </a:pPr>
            <a:r>
              <a:rPr lang="es-AR" dirty="0" smtClean="0">
                <a:solidFill>
                  <a:schemeClr val="accent1">
                    <a:lumMod val="75000"/>
                  </a:schemeClr>
                </a:solidFill>
              </a:rPr>
              <a:t> Establece políticas de seguimiento </a:t>
            </a:r>
          </a:p>
          <a:p>
            <a:pPr algn="just">
              <a:lnSpc>
                <a:spcPct val="150000"/>
              </a:lnSpc>
              <a:buFontTx/>
              <a:buChar char="-"/>
            </a:pPr>
            <a:r>
              <a:rPr lang="es-ES_tradnl" dirty="0" smtClean="0">
                <a:solidFill>
                  <a:schemeClr val="accent1">
                    <a:lumMod val="75000"/>
                  </a:schemeClr>
                </a:solidFill>
              </a:rPr>
              <a:t> Propone herramientas de gestión.</a:t>
            </a:r>
            <a:endParaRPr lang="es-AR" dirty="0" smtClean="0">
              <a:solidFill>
                <a:schemeClr val="accent1">
                  <a:lumMod val="75000"/>
                </a:schemeClr>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64" name="Rectangle 92"/>
          <p:cNvSpPr>
            <a:spLocks noGrp="1" noChangeArrowheads="1"/>
          </p:cNvSpPr>
          <p:nvPr>
            <p:ph type="title"/>
          </p:nvPr>
        </p:nvSpPr>
        <p:spPr>
          <a:xfrm>
            <a:off x="0" y="1124744"/>
            <a:ext cx="8229600" cy="1143000"/>
          </a:xfrm>
        </p:spPr>
        <p:txBody>
          <a:bodyPr>
            <a:normAutofit/>
          </a:bodyPr>
          <a:lstStyle/>
          <a:p>
            <a:r>
              <a:rPr lang="es-ES_tradnl" sz="4000" spc="600" dirty="0" smtClean="0">
                <a:solidFill>
                  <a:schemeClr val="tx2"/>
                </a:solidFill>
              </a:rPr>
              <a:t>Conclusión Final</a:t>
            </a:r>
            <a:endParaRPr lang="es-ES_tradnl" sz="4000" spc="600" dirty="0">
              <a:solidFill>
                <a:schemeClr val="tx2"/>
              </a:solidFill>
            </a:endParaRPr>
          </a:p>
        </p:txBody>
      </p:sp>
      <p:sp>
        <p:nvSpPr>
          <p:cNvPr id="98" name="1 CuadroTexto"/>
          <p:cNvSpPr txBox="1"/>
          <p:nvPr/>
        </p:nvSpPr>
        <p:spPr>
          <a:xfrm>
            <a:off x="323528" y="332656"/>
            <a:ext cx="5400600" cy="461665"/>
          </a:xfrm>
          <a:prstGeom prst="rect">
            <a:avLst/>
          </a:prstGeom>
          <a:noFill/>
        </p:spPr>
        <p:txBody>
          <a:bodyPr wrap="square" rtlCol="0">
            <a:spAutoFit/>
          </a:bodyPr>
          <a:lstStyle/>
          <a:p>
            <a:r>
              <a:rPr lang="es-CL" sz="2400" b="1" spc="600" dirty="0" smtClean="0">
                <a:solidFill>
                  <a:schemeClr val="bg1"/>
                </a:solidFill>
              </a:rPr>
              <a:t>Cierre y Conclusiones</a:t>
            </a:r>
            <a:endParaRPr lang="es-CL" sz="2400" b="1" spc="600" dirty="0">
              <a:solidFill>
                <a:schemeClr val="bg1"/>
              </a:solidFill>
            </a:endParaRPr>
          </a:p>
        </p:txBody>
      </p:sp>
      <p:sp>
        <p:nvSpPr>
          <p:cNvPr id="4" name="Rectángulo 3"/>
          <p:cNvSpPr/>
          <p:nvPr/>
        </p:nvSpPr>
        <p:spPr>
          <a:xfrm>
            <a:off x="611560" y="2636912"/>
            <a:ext cx="7848872" cy="2400657"/>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150000"/>
              </a:lnSpc>
            </a:pPr>
            <a:r>
              <a:rPr lang="es-CL" sz="2000" b="1" dirty="0">
                <a:ln/>
                <a:solidFill>
                  <a:schemeClr val="accent1">
                    <a:lumMod val="75000"/>
                  </a:schemeClr>
                </a:solidFill>
              </a:rPr>
              <a:t>La especificación de requerimientos, tanto funcionales como no </a:t>
            </a:r>
            <a:r>
              <a:rPr lang="es-CL" sz="2000" b="1" dirty="0" smtClean="0">
                <a:ln/>
                <a:solidFill>
                  <a:schemeClr val="accent1">
                    <a:lumMod val="75000"/>
                  </a:schemeClr>
                </a:solidFill>
              </a:rPr>
              <a:t>funcionales, </a:t>
            </a:r>
            <a:r>
              <a:rPr lang="es-CL" sz="2000" b="1" dirty="0">
                <a:ln/>
                <a:solidFill>
                  <a:schemeClr val="accent1">
                    <a:lumMod val="75000"/>
                  </a:schemeClr>
                </a:solidFill>
              </a:rPr>
              <a:t>en un proyecto de software es una acción clave que te permitirá realizar la  especificación de casos de uso, estimar esfuerzos de análisis y generar la trazabilidad de los requerimientos cuando ya han sido certificados y validados .</a:t>
            </a:r>
          </a:p>
        </p:txBody>
      </p:sp>
    </p:spTree>
    <p:extLst>
      <p:ext uri="{BB962C8B-B14F-4D97-AF65-F5344CB8AC3E}">
        <p14:creationId xmlns:p14="http://schemas.microsoft.com/office/powerpoint/2010/main" val="1313818942"/>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36966" y="3966195"/>
            <a:ext cx="1821332" cy="523220"/>
          </a:xfrm>
          <a:prstGeom prst="rect">
            <a:avLst/>
          </a:prstGeom>
        </p:spPr>
        <p:txBody>
          <a:bodyPr wrap="none">
            <a:spAutoFit/>
          </a:bodyPr>
          <a:lstStyle/>
          <a:p>
            <a:r>
              <a:rPr lang="es-CL" sz="2800" dirty="0" smtClean="0">
                <a:solidFill>
                  <a:srgbClr val="00B050"/>
                </a:solidFill>
                <a:latin typeface="Impact" panose="020B0806030902050204" pitchFamily="34" charset="0"/>
              </a:rPr>
              <a:t>Estudiando</a:t>
            </a:r>
            <a:endParaRPr lang="es-CL" sz="2800" dirty="0"/>
          </a:p>
        </p:txBody>
      </p:sp>
      <p:sp>
        <p:nvSpPr>
          <p:cNvPr id="7" name="Rectángulo 6"/>
          <p:cNvSpPr/>
          <p:nvPr/>
        </p:nvSpPr>
        <p:spPr>
          <a:xfrm>
            <a:off x="2420104" y="4214100"/>
            <a:ext cx="1996059" cy="584775"/>
          </a:xfrm>
          <a:prstGeom prst="rect">
            <a:avLst/>
          </a:prstGeom>
        </p:spPr>
        <p:txBody>
          <a:bodyPr wrap="none">
            <a:spAutoFit/>
          </a:bodyPr>
          <a:lstStyle/>
          <a:p>
            <a:r>
              <a:rPr lang="es-CL" sz="3200" b="1" dirty="0" smtClean="0">
                <a:solidFill>
                  <a:srgbClr val="0070C0"/>
                </a:solidFill>
              </a:rPr>
              <a:t>Diseñando</a:t>
            </a:r>
            <a:endParaRPr lang="es-CL" sz="3200" dirty="0">
              <a:solidFill>
                <a:srgbClr val="0070C0"/>
              </a:solidFill>
            </a:endParaRPr>
          </a:p>
        </p:txBody>
      </p:sp>
      <p:sp>
        <p:nvSpPr>
          <p:cNvPr id="13" name="Elipse 12"/>
          <p:cNvSpPr/>
          <p:nvPr/>
        </p:nvSpPr>
        <p:spPr>
          <a:xfrm>
            <a:off x="5724128" y="1495775"/>
            <a:ext cx="569352" cy="56936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1</a:t>
            </a:r>
            <a:endParaRPr lang="es-CL" dirty="0"/>
          </a:p>
        </p:txBody>
      </p:sp>
      <p:sp>
        <p:nvSpPr>
          <p:cNvPr id="15" name="Elipse 14"/>
          <p:cNvSpPr/>
          <p:nvPr/>
        </p:nvSpPr>
        <p:spPr>
          <a:xfrm>
            <a:off x="5724128" y="2466378"/>
            <a:ext cx="569352" cy="56936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a:t>2</a:t>
            </a:r>
          </a:p>
        </p:txBody>
      </p:sp>
      <p:sp>
        <p:nvSpPr>
          <p:cNvPr id="16" name="Elipse 15"/>
          <p:cNvSpPr/>
          <p:nvPr/>
        </p:nvSpPr>
        <p:spPr>
          <a:xfrm>
            <a:off x="5725818" y="3431322"/>
            <a:ext cx="569352" cy="56936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3</a:t>
            </a:r>
            <a:endParaRPr lang="es-CL" dirty="0"/>
          </a:p>
        </p:txBody>
      </p:sp>
      <p:sp>
        <p:nvSpPr>
          <p:cNvPr id="17" name="Elipse 16"/>
          <p:cNvSpPr/>
          <p:nvPr/>
        </p:nvSpPr>
        <p:spPr>
          <a:xfrm>
            <a:off x="5725818" y="4401925"/>
            <a:ext cx="569352" cy="56936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a:t>4</a:t>
            </a:r>
          </a:p>
        </p:txBody>
      </p:sp>
      <p:sp>
        <p:nvSpPr>
          <p:cNvPr id="18" name="Elipse 17"/>
          <p:cNvSpPr/>
          <p:nvPr/>
        </p:nvSpPr>
        <p:spPr>
          <a:xfrm>
            <a:off x="5724128" y="5343751"/>
            <a:ext cx="569352" cy="56936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5</a:t>
            </a:r>
            <a:endParaRPr lang="es-CL" dirty="0"/>
          </a:p>
        </p:txBody>
      </p:sp>
      <p:sp>
        <p:nvSpPr>
          <p:cNvPr id="14" name="Rectángulo 13"/>
          <p:cNvSpPr/>
          <p:nvPr/>
        </p:nvSpPr>
        <p:spPr>
          <a:xfrm>
            <a:off x="1503611" y="2247831"/>
            <a:ext cx="2342501" cy="954107"/>
          </a:xfrm>
          <a:prstGeom prst="rect">
            <a:avLst/>
          </a:prstGeom>
        </p:spPr>
        <p:txBody>
          <a:bodyPr wrap="none">
            <a:spAutoFit/>
          </a:bodyPr>
          <a:lstStyle/>
          <a:p>
            <a:r>
              <a:rPr lang="es-CL" sz="2800" dirty="0" smtClean="0">
                <a:latin typeface="Franklin Gothic Demi Cond" panose="020B0706030402020204" pitchFamily="34" charset="0"/>
              </a:rPr>
              <a:t>Basándose en </a:t>
            </a:r>
          </a:p>
          <a:p>
            <a:r>
              <a:rPr lang="es-CL" sz="2800" dirty="0" smtClean="0">
                <a:latin typeface="Franklin Gothic Demi Cond" panose="020B0706030402020204" pitchFamily="34" charset="0"/>
              </a:rPr>
              <a:t>Requerimientos</a:t>
            </a:r>
            <a:endParaRPr lang="es-CL" sz="2800" dirty="0"/>
          </a:p>
        </p:txBody>
      </p:sp>
      <p:graphicFrame>
        <p:nvGraphicFramePr>
          <p:cNvPr id="21" name="Diagrama 20"/>
          <p:cNvGraphicFramePr/>
          <p:nvPr>
            <p:extLst>
              <p:ext uri="{D42A27DB-BD31-4B8C-83A1-F6EECF244321}">
                <p14:modId xmlns:p14="http://schemas.microsoft.com/office/powerpoint/2010/main" val="3190741770"/>
              </p:ext>
            </p:extLst>
          </p:nvPr>
        </p:nvGraphicFramePr>
        <p:xfrm>
          <a:off x="4370696" y="1379988"/>
          <a:ext cx="6356309" cy="4570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Llamada de nube 21"/>
          <p:cNvSpPr/>
          <p:nvPr/>
        </p:nvSpPr>
        <p:spPr>
          <a:xfrm>
            <a:off x="72008" y="1495775"/>
            <a:ext cx="5436096" cy="4798755"/>
          </a:xfrm>
          <a:prstGeom prst="cloudCallout">
            <a:avLst>
              <a:gd name="adj1" fmla="val 55746"/>
              <a:gd name="adj2" fmla="val -3502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Elipse 4"/>
          <p:cNvSpPr/>
          <p:nvPr/>
        </p:nvSpPr>
        <p:spPr>
          <a:xfrm>
            <a:off x="1048341" y="2179627"/>
            <a:ext cx="3270226" cy="1198842"/>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L"/>
          </a:p>
        </p:txBody>
      </p:sp>
      <p:sp>
        <p:nvSpPr>
          <p:cNvPr id="23" name="CuadroTexto 22"/>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sp>
        <p:nvSpPr>
          <p:cNvPr id="25" name="Rectángulo 24"/>
          <p:cNvSpPr/>
          <p:nvPr/>
        </p:nvSpPr>
        <p:spPr>
          <a:xfrm>
            <a:off x="411517" y="3315807"/>
            <a:ext cx="2184188" cy="584775"/>
          </a:xfrm>
          <a:prstGeom prst="rect">
            <a:avLst/>
          </a:prstGeom>
        </p:spPr>
        <p:txBody>
          <a:bodyPr wrap="none">
            <a:spAutoFit/>
          </a:bodyPr>
          <a:lstStyle/>
          <a:p>
            <a:r>
              <a:rPr lang="es-CL" sz="3200" b="1" dirty="0" smtClean="0">
                <a:solidFill>
                  <a:srgbClr val="C00000"/>
                </a:solidFill>
              </a:rPr>
              <a:t>Capturando</a:t>
            </a:r>
            <a:endParaRPr lang="es-CL" sz="3200" dirty="0">
              <a:solidFill>
                <a:srgbClr val="C00000"/>
              </a:solidFill>
            </a:endParaRPr>
          </a:p>
        </p:txBody>
      </p:sp>
      <p:sp>
        <p:nvSpPr>
          <p:cNvPr id="26" name="Rectángulo 25"/>
          <p:cNvSpPr/>
          <p:nvPr/>
        </p:nvSpPr>
        <p:spPr>
          <a:xfrm>
            <a:off x="2935214" y="3549493"/>
            <a:ext cx="2047355" cy="523220"/>
          </a:xfrm>
          <a:prstGeom prst="rect">
            <a:avLst/>
          </a:prstGeom>
        </p:spPr>
        <p:txBody>
          <a:bodyPr wrap="none">
            <a:spAutoFit/>
          </a:bodyPr>
          <a:lstStyle/>
          <a:p>
            <a:r>
              <a:rPr lang="es-CL" sz="2800" dirty="0" smtClean="0">
                <a:solidFill>
                  <a:schemeClr val="bg2">
                    <a:lumMod val="50000"/>
                  </a:schemeClr>
                </a:solidFill>
                <a:latin typeface="Impact" panose="020B0806030902050204" pitchFamily="34" charset="0"/>
              </a:rPr>
              <a:t>Clasificando</a:t>
            </a:r>
            <a:endParaRPr lang="es-CL" sz="2800" dirty="0">
              <a:solidFill>
                <a:schemeClr val="bg2">
                  <a:lumMod val="50000"/>
                </a:schemeClr>
              </a:solidFill>
            </a:endParaRPr>
          </a:p>
        </p:txBody>
      </p:sp>
      <p:sp>
        <p:nvSpPr>
          <p:cNvPr id="27" name="Rectángulo 26"/>
          <p:cNvSpPr/>
          <p:nvPr/>
        </p:nvSpPr>
        <p:spPr>
          <a:xfrm>
            <a:off x="438620" y="4703661"/>
            <a:ext cx="2430474" cy="523220"/>
          </a:xfrm>
          <a:prstGeom prst="rect">
            <a:avLst/>
          </a:prstGeom>
        </p:spPr>
        <p:txBody>
          <a:bodyPr wrap="none">
            <a:spAutoFit/>
          </a:bodyPr>
          <a:lstStyle/>
          <a:p>
            <a:r>
              <a:rPr lang="es-CL" sz="2800" dirty="0" smtClean="0">
                <a:solidFill>
                  <a:schemeClr val="tx2"/>
                </a:solidFill>
                <a:latin typeface="Impact" panose="020B0806030902050204" pitchFamily="34" charset="0"/>
              </a:rPr>
              <a:t>Documentando</a:t>
            </a:r>
            <a:endParaRPr lang="es-CL" sz="2800" dirty="0">
              <a:solidFill>
                <a:schemeClr val="tx2"/>
              </a:solidFill>
            </a:endParaRPr>
          </a:p>
        </p:txBody>
      </p:sp>
      <p:sp>
        <p:nvSpPr>
          <p:cNvPr id="28" name="Rectángulo 27"/>
          <p:cNvSpPr/>
          <p:nvPr/>
        </p:nvSpPr>
        <p:spPr>
          <a:xfrm>
            <a:off x="1954455" y="5067150"/>
            <a:ext cx="2261325" cy="584775"/>
          </a:xfrm>
          <a:prstGeom prst="rect">
            <a:avLst/>
          </a:prstGeom>
        </p:spPr>
        <p:txBody>
          <a:bodyPr wrap="none">
            <a:spAutoFit/>
          </a:bodyPr>
          <a:lstStyle/>
          <a:p>
            <a:r>
              <a:rPr lang="es-CL" sz="3200" b="1" dirty="0" smtClean="0">
                <a:solidFill>
                  <a:srgbClr val="C00000"/>
                </a:solidFill>
              </a:rPr>
              <a:t>Certificando</a:t>
            </a:r>
            <a:endParaRPr lang="es-CL" sz="3200" dirty="0">
              <a:solidFill>
                <a:srgbClr val="C00000"/>
              </a:solidFill>
            </a:endParaRPr>
          </a:p>
        </p:txBody>
      </p:sp>
    </p:spTree>
    <p:extLst>
      <p:ext uri="{BB962C8B-B14F-4D97-AF65-F5344CB8AC3E}">
        <p14:creationId xmlns:p14="http://schemas.microsoft.com/office/powerpoint/2010/main" val="413934442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Rectángulo"/>
          <p:cNvSpPr/>
          <p:nvPr/>
        </p:nvSpPr>
        <p:spPr>
          <a:xfrm>
            <a:off x="1152015" y="1348047"/>
            <a:ext cx="5718753" cy="1668470"/>
          </a:xfrm>
          <a:prstGeom prst="rect">
            <a:avLst/>
          </a:prstGeom>
        </p:spPr>
        <p:txBody>
          <a:bodyPr wrap="square">
            <a:spAutoFit/>
          </a:bodyPr>
          <a:lstStyle/>
          <a:p>
            <a:pPr algn="ctr">
              <a:lnSpc>
                <a:spcPct val="150000"/>
              </a:lnSpc>
            </a:pPr>
            <a:r>
              <a:rPr lang="es-CL" sz="3600" dirty="0" smtClean="0">
                <a:ln w="0"/>
                <a:solidFill>
                  <a:schemeClr val="accent1"/>
                </a:solidFill>
                <a:effectLst>
                  <a:outerShdw blurRad="38100" dist="25400" dir="5400000" algn="ctr" rotWithShape="0">
                    <a:srgbClr val="6E747A">
                      <a:alpha val="43000"/>
                    </a:srgbClr>
                  </a:outerShdw>
                </a:effectLst>
              </a:rPr>
              <a:t>¿Qué es identificar Requerimientos?</a:t>
            </a:r>
            <a:endParaRPr lang="es-CL" sz="3600" dirty="0">
              <a:ln w="0"/>
              <a:solidFill>
                <a:schemeClr val="accent1"/>
              </a:solidFill>
              <a:effectLst>
                <a:outerShdw blurRad="38100" dist="25400" dir="5400000" algn="ctr" rotWithShape="0">
                  <a:srgbClr val="6E747A">
                    <a:alpha val="43000"/>
                  </a:srgbClr>
                </a:outerShdw>
              </a:effectLst>
            </a:endParaRP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pic>
        <p:nvPicPr>
          <p:cNvPr id="11266" name="Picture 2" descr="https://dynamic.pixton.com/comic/n/5/d/5/n5d52drf4wdnkbx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163" y="3676353"/>
            <a:ext cx="2734195" cy="27805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9" name="Llamada de nube 8"/>
          <p:cNvSpPr/>
          <p:nvPr/>
        </p:nvSpPr>
        <p:spPr>
          <a:xfrm>
            <a:off x="519004" y="866308"/>
            <a:ext cx="6984776" cy="2631949"/>
          </a:xfrm>
          <a:prstGeom prst="cloudCallout">
            <a:avLst>
              <a:gd name="adj1" fmla="val -7304"/>
              <a:gd name="adj2" fmla="val 82748"/>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1905293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93634" y="3368893"/>
            <a:ext cx="8444940" cy="3154710"/>
          </a:xfrm>
          <a:prstGeom prst="rect">
            <a:avLst/>
          </a:prstGeom>
          <a:noFill/>
        </p:spPr>
        <p:txBody>
          <a:bodyPr wrap="none" lIns="91440" tIns="45720" rIns="91440" bIns="45720">
            <a:spAutoFit/>
          </a:bodyPr>
          <a:lstStyle/>
          <a:p>
            <a:pPr algn="ctr"/>
            <a:r>
              <a:rPr lang="es-ES" sz="19900" b="0" cap="none" spc="0" dirty="0" smtClean="0">
                <a:ln w="0"/>
                <a:solidFill>
                  <a:schemeClr val="bg2"/>
                </a:solidFill>
                <a:effectLst/>
              </a:rPr>
              <a:t>IEEE830</a:t>
            </a:r>
            <a:endParaRPr lang="es-ES" sz="19900" b="0" cap="none" spc="0" dirty="0">
              <a:ln w="0"/>
              <a:solidFill>
                <a:schemeClr val="bg2"/>
              </a:solidFill>
              <a:effectLst/>
            </a:endParaRP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sp>
        <p:nvSpPr>
          <p:cNvPr id="2" name="Rectángulo 1"/>
          <p:cNvSpPr/>
          <p:nvPr/>
        </p:nvSpPr>
        <p:spPr>
          <a:xfrm>
            <a:off x="781379" y="5877272"/>
            <a:ext cx="7293209" cy="646331"/>
          </a:xfrm>
          <a:prstGeom prst="rect">
            <a:avLst/>
          </a:prstGeom>
        </p:spPr>
        <p:txBody>
          <a:bodyPr wrap="square">
            <a:spAutoFit/>
          </a:bodyPr>
          <a:lstStyle/>
          <a:p>
            <a:pPr algn="ctr"/>
            <a:r>
              <a:rPr lang="es-CL" dirty="0" smtClean="0">
                <a:solidFill>
                  <a:srgbClr val="C00000"/>
                </a:solidFill>
              </a:rPr>
              <a:t>Especificación </a:t>
            </a:r>
            <a:r>
              <a:rPr lang="es-CL" dirty="0">
                <a:solidFill>
                  <a:srgbClr val="C00000"/>
                </a:solidFill>
              </a:rPr>
              <a:t>de Requisitos Software (ERS) </a:t>
            </a:r>
            <a:r>
              <a:rPr lang="es-CL" dirty="0" smtClean="0">
                <a:solidFill>
                  <a:srgbClr val="C00000"/>
                </a:solidFill>
              </a:rPr>
              <a:t>según </a:t>
            </a:r>
            <a:r>
              <a:rPr lang="es-CL" dirty="0">
                <a:solidFill>
                  <a:srgbClr val="C00000"/>
                </a:solidFill>
              </a:rPr>
              <a:t>la  </a:t>
            </a:r>
            <a:r>
              <a:rPr lang="es-CL" dirty="0" smtClean="0">
                <a:solidFill>
                  <a:srgbClr val="C00000"/>
                </a:solidFill>
              </a:rPr>
              <a:t>última versión </a:t>
            </a:r>
            <a:r>
              <a:rPr lang="es-CL" dirty="0">
                <a:solidFill>
                  <a:srgbClr val="C00000"/>
                </a:solidFill>
              </a:rPr>
              <a:t>del </a:t>
            </a:r>
            <a:r>
              <a:rPr lang="es-CL" dirty="0" smtClean="0">
                <a:solidFill>
                  <a:srgbClr val="C00000"/>
                </a:solidFill>
              </a:rPr>
              <a:t>estándar </a:t>
            </a:r>
            <a:r>
              <a:rPr lang="es-CL" dirty="0">
                <a:solidFill>
                  <a:srgbClr val="C00000"/>
                </a:solidFill>
              </a:rPr>
              <a:t>IEEE 830. </a:t>
            </a:r>
          </a:p>
        </p:txBody>
      </p:sp>
      <p:sp>
        <p:nvSpPr>
          <p:cNvPr id="3" name="Rectángulo 2"/>
          <p:cNvSpPr/>
          <p:nvPr/>
        </p:nvSpPr>
        <p:spPr>
          <a:xfrm>
            <a:off x="173936" y="1753066"/>
            <a:ext cx="8784975" cy="3139321"/>
          </a:xfrm>
          <a:prstGeom prst="rect">
            <a:avLst/>
          </a:prstGeom>
        </p:spPr>
        <p:txBody>
          <a:bodyPr wrap="square">
            <a:spAutoFit/>
          </a:bodyPr>
          <a:lstStyle/>
          <a:p>
            <a:pPr algn="ctr">
              <a:lnSpc>
                <a:spcPct val="150000"/>
              </a:lnSpc>
            </a:pPr>
            <a:r>
              <a:rPr lang="es-MX" dirty="0">
                <a:latin typeface="Arial" panose="020B0604020202020204" pitchFamily="34" charset="0"/>
                <a:ea typeface="Times New Roman" panose="02020603050405020304" pitchFamily="18" charset="0"/>
                <a:cs typeface="Times New Roman" panose="02020603050405020304" pitchFamily="18" charset="0"/>
              </a:rPr>
              <a:t>La </a:t>
            </a:r>
            <a:r>
              <a:rPr lang="es-MX" dirty="0" smtClean="0">
                <a:latin typeface="Arial" panose="020B0604020202020204" pitchFamily="34" charset="0"/>
                <a:ea typeface="Times New Roman" panose="02020603050405020304" pitchFamily="18" charset="0"/>
                <a:cs typeface="Times New Roman" panose="02020603050405020304" pitchFamily="18" charset="0"/>
              </a:rPr>
              <a:t>identificación de </a:t>
            </a:r>
            <a:r>
              <a:rPr lang="es-MX" dirty="0">
                <a:latin typeface="Arial" panose="020B0604020202020204" pitchFamily="34" charset="0"/>
                <a:ea typeface="Times New Roman" panose="02020603050405020304" pitchFamily="18" charset="0"/>
                <a:cs typeface="Times New Roman" panose="02020603050405020304" pitchFamily="18" charset="0"/>
              </a:rPr>
              <a:t>los requerimientos de software </a:t>
            </a:r>
            <a:r>
              <a:rPr lang="es-MX" sz="2400" dirty="0" smtClean="0">
                <a:solidFill>
                  <a:srgbClr val="C00000"/>
                </a:solidFill>
                <a:latin typeface="Arial" panose="020B0604020202020204" pitchFamily="34" charset="0"/>
                <a:ea typeface="Times New Roman" panose="02020603050405020304" pitchFamily="18" charset="0"/>
                <a:cs typeface="Times New Roman" panose="02020603050405020304" pitchFamily="18" charset="0"/>
              </a:rPr>
              <a:t>(ERS</a:t>
            </a:r>
            <a:r>
              <a:rPr lang="es-MX" sz="2400" dirty="0">
                <a:solidFill>
                  <a:srgbClr val="C00000"/>
                </a:solidFill>
                <a:latin typeface="Arial" panose="020B0604020202020204" pitchFamily="34" charset="0"/>
                <a:ea typeface="Times New Roman" panose="02020603050405020304" pitchFamily="18" charset="0"/>
                <a:cs typeface="Times New Roman" panose="02020603050405020304" pitchFamily="18" charset="0"/>
              </a:rPr>
              <a:t>)</a:t>
            </a:r>
            <a:r>
              <a:rPr lang="es-MX" dirty="0">
                <a:latin typeface="Arial" panose="020B0604020202020204" pitchFamily="34" charset="0"/>
                <a:ea typeface="Times New Roman" panose="02020603050405020304" pitchFamily="18" charset="0"/>
                <a:cs typeface="Times New Roman" panose="02020603050405020304" pitchFamily="18" charset="0"/>
              </a:rPr>
              <a:t> </a:t>
            </a:r>
            <a:r>
              <a:rPr lang="es-MX" dirty="0" smtClean="0">
                <a:latin typeface="Arial" panose="020B0604020202020204" pitchFamily="34" charset="0"/>
                <a:ea typeface="Times New Roman" panose="02020603050405020304" pitchFamily="18" charset="0"/>
                <a:cs typeface="Times New Roman" panose="02020603050405020304" pitchFamily="18" charset="0"/>
              </a:rPr>
              <a:t>es la información clave de parte</a:t>
            </a:r>
            <a:r>
              <a:rPr lang="es-MX" sz="2400" dirty="0" smtClean="0">
                <a:latin typeface="Arial" panose="020B0604020202020204" pitchFamily="34" charset="0"/>
                <a:ea typeface="Times New Roman" panose="02020603050405020304" pitchFamily="18" charset="0"/>
                <a:cs typeface="Times New Roman" panose="02020603050405020304" pitchFamily="18" charset="0"/>
              </a:rPr>
              <a:t> del </a:t>
            </a:r>
            <a:r>
              <a:rPr lang="es-MX" sz="2400" b="1" dirty="0" smtClean="0">
                <a:latin typeface="Arial" panose="020B0604020202020204" pitchFamily="34" charset="0"/>
                <a:ea typeface="Times New Roman" panose="02020603050405020304" pitchFamily="18" charset="0"/>
                <a:cs typeface="Times New Roman" panose="02020603050405020304" pitchFamily="18" charset="0"/>
              </a:rPr>
              <a:t>Cliente</a:t>
            </a:r>
            <a:r>
              <a:rPr lang="es-MX" sz="2400" dirty="0" smtClean="0">
                <a:latin typeface="Arial" panose="020B0604020202020204" pitchFamily="34" charset="0"/>
                <a:ea typeface="Times New Roman" panose="02020603050405020304" pitchFamily="18" charset="0"/>
                <a:cs typeface="Times New Roman" panose="02020603050405020304" pitchFamily="18" charset="0"/>
              </a:rPr>
              <a:t> </a:t>
            </a:r>
            <a:r>
              <a:rPr lang="es-MX" dirty="0" smtClean="0">
                <a:latin typeface="Arial" panose="020B0604020202020204" pitchFamily="34" charset="0"/>
                <a:ea typeface="Times New Roman" panose="02020603050405020304" pitchFamily="18" charset="0"/>
                <a:cs typeface="Times New Roman" panose="02020603050405020304" pitchFamily="18" charset="0"/>
              </a:rPr>
              <a:t>y los </a:t>
            </a:r>
            <a:r>
              <a:rPr lang="es-MX" sz="2400" b="1" dirty="0" smtClean="0">
                <a:latin typeface="Arial" panose="020B0604020202020204" pitchFamily="34" charset="0"/>
                <a:ea typeface="Times New Roman" panose="02020603050405020304" pitchFamily="18" charset="0"/>
                <a:cs typeface="Times New Roman" panose="02020603050405020304" pitchFamily="18" charset="0"/>
              </a:rPr>
              <a:t>Usuarios</a:t>
            </a:r>
            <a:r>
              <a:rPr lang="es-MX" dirty="0" smtClean="0">
                <a:latin typeface="Arial" panose="020B0604020202020204" pitchFamily="34" charset="0"/>
                <a:ea typeface="Times New Roman" panose="02020603050405020304" pitchFamily="18" charset="0"/>
                <a:cs typeface="Times New Roman" panose="02020603050405020304" pitchFamily="18" charset="0"/>
              </a:rPr>
              <a:t> comprometidos con el proyecto o sistema, que permitirá  proveer </a:t>
            </a:r>
            <a:r>
              <a:rPr lang="es-MX" sz="2400" b="1" dirty="0">
                <a:solidFill>
                  <a:srgbClr val="00B0F0"/>
                </a:solidFill>
                <a:latin typeface="Arial" panose="020B0604020202020204" pitchFamily="34" charset="0"/>
                <a:ea typeface="Times New Roman" panose="02020603050405020304" pitchFamily="18" charset="0"/>
                <a:cs typeface="Times New Roman" panose="02020603050405020304" pitchFamily="18" charset="0"/>
              </a:rPr>
              <a:t>una imagen clara</a:t>
            </a:r>
            <a:r>
              <a:rPr lang="es-MX" b="1" dirty="0">
                <a:latin typeface="Arial" panose="020B0604020202020204" pitchFamily="34" charset="0"/>
                <a:ea typeface="Times New Roman" panose="02020603050405020304" pitchFamily="18" charset="0"/>
                <a:cs typeface="Times New Roman" panose="02020603050405020304" pitchFamily="18" charset="0"/>
              </a:rPr>
              <a:t> </a:t>
            </a:r>
            <a:r>
              <a:rPr lang="es-MX" dirty="0">
                <a:latin typeface="Arial" panose="020B0604020202020204" pitchFamily="34" charset="0"/>
                <a:ea typeface="Times New Roman" panose="02020603050405020304" pitchFamily="18" charset="0"/>
                <a:cs typeface="Times New Roman" panose="02020603050405020304" pitchFamily="18" charset="0"/>
              </a:rPr>
              <a:t>del </a:t>
            </a:r>
            <a:r>
              <a:rPr lang="es-MX" dirty="0" smtClean="0">
                <a:latin typeface="Arial" panose="020B0604020202020204" pitchFamily="34" charset="0"/>
                <a:ea typeface="Times New Roman" panose="02020603050405020304" pitchFamily="18" charset="0"/>
                <a:cs typeface="Times New Roman" panose="02020603050405020304" pitchFamily="18" charset="0"/>
              </a:rPr>
              <a:t>producto de software por medio del </a:t>
            </a:r>
            <a:r>
              <a:rPr lang="es-MX" sz="3200" dirty="0" smtClean="0">
                <a:solidFill>
                  <a:srgbClr val="C00000"/>
                </a:solidFill>
                <a:latin typeface="Arial" panose="020B0604020202020204" pitchFamily="34" charset="0"/>
                <a:ea typeface="Times New Roman" panose="02020603050405020304" pitchFamily="18" charset="0"/>
                <a:cs typeface="Times New Roman" panose="02020603050405020304" pitchFamily="18" charset="0"/>
              </a:rPr>
              <a:t>Diseño </a:t>
            </a:r>
            <a:r>
              <a:rPr lang="es-MX" dirty="0" smtClean="0">
                <a:latin typeface="Arial" panose="020B0604020202020204" pitchFamily="34" charset="0"/>
                <a:ea typeface="Times New Roman" panose="02020603050405020304" pitchFamily="18" charset="0"/>
                <a:cs typeface="Times New Roman" panose="02020603050405020304" pitchFamily="18" charset="0"/>
              </a:rPr>
              <a:t> con una </a:t>
            </a:r>
            <a:r>
              <a:rPr lang="es-MX" sz="2400" dirty="0" smtClean="0">
                <a:solidFill>
                  <a:srgbClr val="00B050"/>
                </a:solidFill>
                <a:latin typeface="Arial" panose="020B0604020202020204" pitchFamily="34" charset="0"/>
                <a:ea typeface="Times New Roman" panose="02020603050405020304" pitchFamily="18" charset="0"/>
                <a:cs typeface="Times New Roman" panose="02020603050405020304" pitchFamily="18" charset="0"/>
              </a:rPr>
              <a:t>Documentación</a:t>
            </a:r>
            <a:r>
              <a:rPr lang="es-MX" dirty="0" smtClean="0">
                <a:latin typeface="Arial" panose="020B0604020202020204" pitchFamily="34" charset="0"/>
                <a:ea typeface="Times New Roman" panose="02020603050405020304" pitchFamily="18" charset="0"/>
                <a:cs typeface="Times New Roman" panose="02020603050405020304" pitchFamily="18" charset="0"/>
              </a:rPr>
              <a:t> que nos permita </a:t>
            </a:r>
          </a:p>
          <a:p>
            <a:pPr algn="ctr">
              <a:lnSpc>
                <a:spcPct val="150000"/>
              </a:lnSpc>
            </a:pPr>
            <a:r>
              <a:rPr lang="es-MX" sz="2400" dirty="0" smtClean="0">
                <a:solidFill>
                  <a:schemeClr val="accent1"/>
                </a:solidFill>
                <a:latin typeface="Arial" panose="020B0604020202020204" pitchFamily="34" charset="0"/>
                <a:ea typeface="Times New Roman" panose="02020603050405020304" pitchFamily="18" charset="0"/>
                <a:cs typeface="Times New Roman" panose="02020603050405020304" pitchFamily="18" charset="0"/>
              </a:rPr>
              <a:t>Describir, Clasificar</a:t>
            </a:r>
            <a:r>
              <a:rPr lang="es-MX" dirty="0" smtClean="0">
                <a:latin typeface="Arial" panose="020B0604020202020204" pitchFamily="34" charset="0"/>
                <a:ea typeface="Times New Roman" panose="02020603050405020304" pitchFamily="18" charset="0"/>
                <a:cs typeface="Times New Roman" panose="02020603050405020304" pitchFamily="18" charset="0"/>
              </a:rPr>
              <a:t>, </a:t>
            </a:r>
            <a:r>
              <a:rPr lang="es-MX" sz="2400" dirty="0" smtClean="0">
                <a:solidFill>
                  <a:schemeClr val="accent1"/>
                </a:solidFill>
                <a:latin typeface="Arial" panose="020B0604020202020204" pitchFamily="34" charset="0"/>
                <a:ea typeface="Times New Roman" panose="02020603050405020304" pitchFamily="18" charset="0"/>
                <a:cs typeface="Times New Roman" panose="02020603050405020304" pitchFamily="18" charset="0"/>
              </a:rPr>
              <a:t>Categorizar</a:t>
            </a:r>
            <a:r>
              <a:rPr lang="es-MX" dirty="0" smtClean="0">
                <a:latin typeface="Arial" panose="020B0604020202020204" pitchFamily="34" charset="0"/>
                <a:ea typeface="Times New Roman" panose="02020603050405020304" pitchFamily="18" charset="0"/>
                <a:cs typeface="Times New Roman" panose="02020603050405020304" pitchFamily="18" charset="0"/>
              </a:rPr>
              <a:t> y </a:t>
            </a:r>
            <a:r>
              <a:rPr lang="es-MX" sz="2800" dirty="0" smtClean="0">
                <a:solidFill>
                  <a:schemeClr val="accent1"/>
                </a:solidFill>
                <a:latin typeface="Arial" panose="020B0604020202020204" pitchFamily="34" charset="0"/>
                <a:ea typeface="Times New Roman" panose="02020603050405020304" pitchFamily="18" charset="0"/>
                <a:cs typeface="Times New Roman" panose="02020603050405020304" pitchFamily="18" charset="0"/>
              </a:rPr>
              <a:t>Certificar. </a:t>
            </a:r>
            <a:endParaRPr lang="es-CL" sz="2800" dirty="0">
              <a:solidFill>
                <a:schemeClr val="accent1"/>
              </a:solidFill>
            </a:endParaRPr>
          </a:p>
        </p:txBody>
      </p:sp>
      <p:sp>
        <p:nvSpPr>
          <p:cNvPr id="5" name="CuadroTexto 4"/>
          <p:cNvSpPr txBox="1"/>
          <p:nvPr/>
        </p:nvSpPr>
        <p:spPr>
          <a:xfrm>
            <a:off x="2911483" y="5507940"/>
            <a:ext cx="3309880" cy="369332"/>
          </a:xfrm>
          <a:prstGeom prst="rect">
            <a:avLst/>
          </a:prstGeom>
          <a:noFill/>
        </p:spPr>
        <p:txBody>
          <a:bodyPr wrap="none" rtlCol="0">
            <a:spAutoFit/>
          </a:bodyPr>
          <a:lstStyle/>
          <a:p>
            <a:r>
              <a:rPr lang="es-CL" spc="600" dirty="0" smtClean="0"/>
              <a:t>Existen estándares</a:t>
            </a:r>
            <a:endParaRPr lang="es-CL" spc="600" dirty="0"/>
          </a:p>
        </p:txBody>
      </p:sp>
    </p:spTree>
    <p:extLst>
      <p:ext uri="{BB962C8B-B14F-4D97-AF65-F5344CB8AC3E}">
        <p14:creationId xmlns:p14="http://schemas.microsoft.com/office/powerpoint/2010/main" val="381384385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Rectángulo"/>
          <p:cNvSpPr/>
          <p:nvPr/>
        </p:nvSpPr>
        <p:spPr>
          <a:xfrm>
            <a:off x="323528" y="1196752"/>
            <a:ext cx="8384132" cy="1384995"/>
          </a:xfrm>
          <a:prstGeom prst="rect">
            <a:avLst/>
          </a:prstGeom>
        </p:spPr>
        <p:txBody>
          <a:bodyPr wrap="square">
            <a:spAutoFit/>
          </a:bodyPr>
          <a:lstStyle/>
          <a:p>
            <a:pPr algn="ctr">
              <a:lnSpc>
                <a:spcPct val="150000"/>
              </a:lnSpc>
            </a:pPr>
            <a:r>
              <a:rPr lang="es-CL" sz="2800" b="1" spc="600" dirty="0" smtClean="0">
                <a:solidFill>
                  <a:schemeClr val="tx2"/>
                </a:solidFill>
              </a:rPr>
              <a:t>Sin Identificar requerimientos</a:t>
            </a:r>
          </a:p>
          <a:p>
            <a:pPr algn="ctr">
              <a:lnSpc>
                <a:spcPct val="150000"/>
              </a:lnSpc>
            </a:pPr>
            <a:r>
              <a:rPr lang="es-CL" sz="2800" b="1" spc="600" dirty="0" smtClean="0">
                <a:solidFill>
                  <a:schemeClr val="tx2"/>
                </a:solidFill>
              </a:rPr>
              <a:t>La información es…</a:t>
            </a:r>
            <a:endParaRPr lang="es-CL" sz="2800" b="1" spc="600" dirty="0">
              <a:solidFill>
                <a:schemeClr val="tx2"/>
              </a:solidFill>
            </a:endParaRP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pic>
        <p:nvPicPr>
          <p:cNvPr id="3074" name="Picture 2" descr="http://cdn3.ticbeat.com/wp-content/uploads/2011/01/vineta-comprension-requerimient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462" y="3000126"/>
            <a:ext cx="3528392" cy="3536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331640" y="3188713"/>
            <a:ext cx="2034531" cy="707886"/>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 sz="4000" dirty="0" smtClean="0">
                <a:ln w="0"/>
                <a:solidFill>
                  <a:schemeClr val="accent1"/>
                </a:solidFill>
                <a:effectLst>
                  <a:outerShdw blurRad="38100" dist="25400" dir="5400000" algn="ctr" rotWithShape="0">
                    <a:srgbClr val="6E747A">
                      <a:alpha val="43000"/>
                    </a:srgbClr>
                  </a:outerShdw>
                </a:effectLst>
              </a:rPr>
              <a:t>Ambigua</a:t>
            </a:r>
            <a:endParaRPr lang="es-ES" sz="4000" dirty="0">
              <a:ln w="0"/>
              <a:solidFill>
                <a:schemeClr val="accent1"/>
              </a:solidFill>
              <a:effectLst>
                <a:outerShdw blurRad="38100" dist="25400" dir="5400000" algn="ctr" rotWithShape="0">
                  <a:srgbClr val="6E747A">
                    <a:alpha val="43000"/>
                  </a:srgbClr>
                </a:outerShdw>
              </a:effectLst>
            </a:endParaRPr>
          </a:p>
        </p:txBody>
      </p:sp>
      <p:sp>
        <p:nvSpPr>
          <p:cNvPr id="4" name="Rectángulo 3"/>
          <p:cNvSpPr/>
          <p:nvPr/>
        </p:nvSpPr>
        <p:spPr>
          <a:xfrm>
            <a:off x="866113" y="5289955"/>
            <a:ext cx="2183290" cy="76944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400" b="1" dirty="0" smtClean="0">
                <a:ln w="22225">
                  <a:solidFill>
                    <a:schemeClr val="accent2"/>
                  </a:solidFill>
                  <a:prstDash val="solid"/>
                </a:ln>
                <a:solidFill>
                  <a:schemeClr val="accent2">
                    <a:lumMod val="40000"/>
                    <a:lumOff val="60000"/>
                  </a:schemeClr>
                </a:solidFill>
              </a:rPr>
              <a:t>Informal</a:t>
            </a:r>
            <a:endParaRPr lang="es-ES" sz="4400" b="1" cap="none" spc="0" dirty="0">
              <a:ln w="22225">
                <a:solidFill>
                  <a:schemeClr val="accent2"/>
                </a:solidFill>
                <a:prstDash val="solid"/>
              </a:ln>
              <a:solidFill>
                <a:schemeClr val="accent2">
                  <a:lumMod val="40000"/>
                  <a:lumOff val="60000"/>
                </a:schemeClr>
              </a:solidFill>
              <a:effectLst/>
            </a:endParaRPr>
          </a:p>
        </p:txBody>
      </p:sp>
      <p:sp>
        <p:nvSpPr>
          <p:cNvPr id="7" name="Rectángulo 6"/>
          <p:cNvSpPr/>
          <p:nvPr/>
        </p:nvSpPr>
        <p:spPr>
          <a:xfrm>
            <a:off x="5399923" y="5320732"/>
            <a:ext cx="3015697" cy="70788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0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Desordenada</a:t>
            </a:r>
            <a:endParaRPr lang="es-E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ángulo 7"/>
          <p:cNvSpPr/>
          <p:nvPr/>
        </p:nvSpPr>
        <p:spPr>
          <a:xfrm>
            <a:off x="5948128" y="4296270"/>
            <a:ext cx="2092304" cy="76944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Inexacta</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10" name="Rectángulo 9"/>
          <p:cNvSpPr/>
          <p:nvPr/>
        </p:nvSpPr>
        <p:spPr>
          <a:xfrm>
            <a:off x="229188" y="4151626"/>
            <a:ext cx="2584554" cy="707886"/>
          </a:xfrm>
          <a:prstGeom prst="rect">
            <a:avLst/>
          </a:prstGeom>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es-ES" sz="40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Incompleta</a:t>
            </a:r>
            <a:endParaRPr lang="es-E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4" name="Rectángulo 13"/>
          <p:cNvSpPr/>
          <p:nvPr/>
        </p:nvSpPr>
        <p:spPr>
          <a:xfrm>
            <a:off x="5517454" y="3193802"/>
            <a:ext cx="2780633" cy="70788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000" b="1" dirty="0" smtClean="0">
                <a:ln w="22225">
                  <a:solidFill>
                    <a:schemeClr val="accent2"/>
                  </a:solidFill>
                  <a:prstDash val="solid"/>
                </a:ln>
                <a:solidFill>
                  <a:schemeClr val="accent2">
                    <a:lumMod val="40000"/>
                    <a:lumOff val="60000"/>
                  </a:schemeClr>
                </a:solidFill>
              </a:rPr>
              <a:t>Redundante</a:t>
            </a:r>
            <a:endParaRPr lang="es-ES" sz="4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2057949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Rectángulo"/>
          <p:cNvSpPr/>
          <p:nvPr/>
        </p:nvSpPr>
        <p:spPr>
          <a:xfrm>
            <a:off x="323528" y="1196752"/>
            <a:ext cx="8384132" cy="1384995"/>
          </a:xfrm>
          <a:prstGeom prst="rect">
            <a:avLst/>
          </a:prstGeom>
        </p:spPr>
        <p:txBody>
          <a:bodyPr wrap="square">
            <a:spAutoFit/>
          </a:bodyPr>
          <a:lstStyle/>
          <a:p>
            <a:pPr algn="ctr">
              <a:lnSpc>
                <a:spcPct val="150000"/>
              </a:lnSpc>
            </a:pPr>
            <a:r>
              <a:rPr lang="es-CL" sz="2800" spc="600" dirty="0">
                <a:solidFill>
                  <a:srgbClr val="C00000"/>
                </a:solidFill>
                <a:effectLst>
                  <a:outerShdw blurRad="38100" dist="38100" dir="2700000" algn="tl">
                    <a:srgbClr val="000000">
                      <a:alpha val="43137"/>
                    </a:srgbClr>
                  </a:outerShdw>
                </a:effectLst>
                <a:latin typeface="Impact" panose="020B0806030902050204" pitchFamily="34" charset="0"/>
              </a:rPr>
              <a:t>I</a:t>
            </a:r>
            <a:r>
              <a:rPr lang="es-CL" sz="2800" spc="600" dirty="0" smtClean="0">
                <a:solidFill>
                  <a:srgbClr val="C00000"/>
                </a:solidFill>
                <a:effectLst>
                  <a:outerShdw blurRad="38100" dist="38100" dir="2700000" algn="tl">
                    <a:srgbClr val="000000">
                      <a:alpha val="43137"/>
                    </a:srgbClr>
                  </a:outerShdw>
                </a:effectLst>
                <a:latin typeface="Impact" panose="020B0806030902050204" pitchFamily="34" charset="0"/>
              </a:rPr>
              <a:t>dentificando</a:t>
            </a:r>
            <a:r>
              <a:rPr lang="es-CL" sz="2800" b="1" spc="600" dirty="0" smtClean="0">
                <a:solidFill>
                  <a:schemeClr val="tx2"/>
                </a:solidFill>
                <a:effectLst>
                  <a:outerShdw blurRad="38100" dist="38100" dir="2700000" algn="tl">
                    <a:srgbClr val="000000">
                      <a:alpha val="43137"/>
                    </a:srgbClr>
                  </a:outerShdw>
                </a:effectLst>
              </a:rPr>
              <a:t> </a:t>
            </a:r>
            <a:r>
              <a:rPr lang="es-CL" sz="2800" b="1" spc="600" dirty="0" smtClean="0">
                <a:solidFill>
                  <a:schemeClr val="tx2"/>
                </a:solidFill>
              </a:rPr>
              <a:t>requerimientos</a:t>
            </a:r>
          </a:p>
          <a:p>
            <a:pPr algn="ctr">
              <a:lnSpc>
                <a:spcPct val="150000"/>
              </a:lnSpc>
            </a:pPr>
            <a:r>
              <a:rPr lang="es-CL" sz="2800" b="1" spc="600" dirty="0" smtClean="0">
                <a:solidFill>
                  <a:schemeClr val="tx2"/>
                </a:solidFill>
              </a:rPr>
              <a:t>La información es…</a:t>
            </a:r>
            <a:endParaRPr lang="es-CL" sz="2800" b="1" spc="600" dirty="0">
              <a:solidFill>
                <a:schemeClr val="tx2"/>
              </a:solidFill>
            </a:endParaRP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pic>
        <p:nvPicPr>
          <p:cNvPr id="3074" name="Picture 2" descr="http://cdn3.ticbeat.com/wp-content/uploads/2011/01/vineta-comprension-requerimient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462" y="3000126"/>
            <a:ext cx="3528392" cy="353619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731238" y="3188713"/>
            <a:ext cx="1235339" cy="707886"/>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 sz="4000" dirty="0" smtClean="0">
                <a:ln w="0"/>
                <a:solidFill>
                  <a:schemeClr val="accent1"/>
                </a:solidFill>
                <a:effectLst>
                  <a:outerShdw blurRad="38100" dist="25400" dir="5400000" algn="ctr" rotWithShape="0">
                    <a:srgbClr val="6E747A">
                      <a:alpha val="43000"/>
                    </a:srgbClr>
                  </a:outerShdw>
                </a:effectLst>
              </a:rPr>
              <a:t>Clara</a:t>
            </a:r>
            <a:endParaRPr lang="es-ES" sz="4000" dirty="0">
              <a:ln w="0"/>
              <a:solidFill>
                <a:schemeClr val="accent1"/>
              </a:solidFill>
              <a:effectLst>
                <a:outerShdw blurRad="38100" dist="25400" dir="5400000" algn="ctr" rotWithShape="0">
                  <a:srgbClr val="6E747A">
                    <a:alpha val="43000"/>
                  </a:srgbClr>
                </a:outerShdw>
              </a:effectLst>
            </a:endParaRPr>
          </a:p>
        </p:txBody>
      </p:sp>
      <p:sp>
        <p:nvSpPr>
          <p:cNvPr id="4" name="Rectángulo 3"/>
          <p:cNvSpPr/>
          <p:nvPr/>
        </p:nvSpPr>
        <p:spPr>
          <a:xfrm>
            <a:off x="1049721" y="5289955"/>
            <a:ext cx="1816075" cy="76944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400" b="1" dirty="0" smtClean="0">
                <a:ln w="22225">
                  <a:solidFill>
                    <a:schemeClr val="accent2"/>
                  </a:solidFill>
                  <a:prstDash val="solid"/>
                </a:ln>
                <a:solidFill>
                  <a:schemeClr val="accent2">
                    <a:lumMod val="40000"/>
                    <a:lumOff val="60000"/>
                  </a:schemeClr>
                </a:solidFill>
              </a:rPr>
              <a:t>Formal</a:t>
            </a:r>
            <a:endParaRPr lang="es-ES" sz="4400" b="1" cap="none" spc="0" dirty="0">
              <a:ln w="22225">
                <a:solidFill>
                  <a:schemeClr val="accent2"/>
                </a:solidFill>
                <a:prstDash val="solid"/>
              </a:ln>
              <a:solidFill>
                <a:schemeClr val="accent2">
                  <a:lumMod val="40000"/>
                  <a:lumOff val="60000"/>
                </a:schemeClr>
              </a:solidFill>
              <a:effectLst/>
            </a:endParaRPr>
          </a:p>
        </p:txBody>
      </p:sp>
      <p:sp>
        <p:nvSpPr>
          <p:cNvPr id="7" name="Rectángulo 6"/>
          <p:cNvSpPr/>
          <p:nvPr/>
        </p:nvSpPr>
        <p:spPr>
          <a:xfrm>
            <a:off x="5758194" y="5320732"/>
            <a:ext cx="2299155" cy="70788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0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Ordenada</a:t>
            </a:r>
            <a:endParaRPr lang="es-ES" sz="4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ángulo 7"/>
          <p:cNvSpPr/>
          <p:nvPr/>
        </p:nvSpPr>
        <p:spPr>
          <a:xfrm>
            <a:off x="6090541" y="4296270"/>
            <a:ext cx="1807482" cy="769441"/>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400" dirty="0">
                <a:ln w="0"/>
                <a:solidFill>
                  <a:schemeClr val="tx1"/>
                </a:solidFill>
                <a:effectLst>
                  <a:outerShdw blurRad="38100" dist="19050" dir="2700000" algn="tl" rotWithShape="0">
                    <a:schemeClr val="dk1">
                      <a:alpha val="40000"/>
                    </a:schemeClr>
                  </a:outerShdw>
                </a:effectLst>
              </a:rPr>
              <a:t>P</a:t>
            </a:r>
            <a:r>
              <a:rPr lang="es-ES" sz="4400" b="0" cap="none" spc="0" dirty="0" smtClean="0">
                <a:ln w="0"/>
                <a:solidFill>
                  <a:schemeClr val="tx1"/>
                </a:solidFill>
                <a:effectLst>
                  <a:outerShdw blurRad="38100" dist="19050" dir="2700000" algn="tl" rotWithShape="0">
                    <a:schemeClr val="dk1">
                      <a:alpha val="40000"/>
                    </a:schemeClr>
                  </a:outerShdw>
                </a:effectLst>
              </a:rPr>
              <a:t>recisa</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10" name="Rectángulo 9"/>
          <p:cNvSpPr/>
          <p:nvPr/>
        </p:nvSpPr>
        <p:spPr>
          <a:xfrm>
            <a:off x="405873" y="4151626"/>
            <a:ext cx="2231187" cy="707886"/>
          </a:xfrm>
          <a:prstGeom prst="rect">
            <a:avLst/>
          </a:prstGeom>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es-ES" sz="40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Completa</a:t>
            </a:r>
            <a:endParaRPr lang="es-ES" sz="40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14" name="Rectángulo 13"/>
          <p:cNvSpPr/>
          <p:nvPr/>
        </p:nvSpPr>
        <p:spPr>
          <a:xfrm>
            <a:off x="5762169" y="3193802"/>
            <a:ext cx="2291205" cy="707886"/>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s-ES" sz="4000" b="1" dirty="0" smtClean="0">
                <a:ln w="22225">
                  <a:solidFill>
                    <a:schemeClr val="accent2"/>
                  </a:solidFill>
                  <a:prstDash val="solid"/>
                </a:ln>
                <a:solidFill>
                  <a:schemeClr val="accent2">
                    <a:lumMod val="40000"/>
                    <a:lumOff val="60000"/>
                  </a:schemeClr>
                </a:solidFill>
              </a:rPr>
              <a:t>Suficiente</a:t>
            </a:r>
            <a:endParaRPr lang="es-ES" sz="4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0582161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28596" y="1142984"/>
            <a:ext cx="7929618" cy="792781"/>
          </a:xfrm>
          <a:prstGeom prst="rect">
            <a:avLst/>
          </a:prstGeom>
        </p:spPr>
        <p:txBody>
          <a:bodyPr wrap="square">
            <a:spAutoFit/>
          </a:bodyPr>
          <a:lstStyle/>
          <a:p>
            <a:pPr algn="just">
              <a:lnSpc>
                <a:spcPct val="150000"/>
              </a:lnSpc>
            </a:pPr>
            <a:r>
              <a:rPr lang="es-CL" sz="1600" dirty="0" smtClean="0"/>
              <a:t>Una de las tareas que debemos realizar en la etapa de análisis de requerimientos es identificar el ambiente del dominio a desarrollar.</a:t>
            </a:r>
            <a:endParaRPr lang="es-AR" sz="1600" dirty="0"/>
          </a:p>
        </p:txBody>
      </p:sp>
      <p:sp>
        <p:nvSpPr>
          <p:cNvPr id="3" name="2 CuadroTexto"/>
          <p:cNvSpPr txBox="1"/>
          <p:nvPr/>
        </p:nvSpPr>
        <p:spPr>
          <a:xfrm>
            <a:off x="214282" y="357166"/>
            <a:ext cx="4522200" cy="369332"/>
          </a:xfrm>
          <a:prstGeom prst="rect">
            <a:avLst/>
          </a:prstGeom>
          <a:noFill/>
        </p:spPr>
        <p:txBody>
          <a:bodyPr wrap="none" rtlCol="0">
            <a:spAutoFit/>
          </a:bodyPr>
          <a:lstStyle/>
          <a:p>
            <a:r>
              <a:rPr lang="es-ES_tradnl" dirty="0" smtClean="0">
                <a:solidFill>
                  <a:schemeClr val="bg1"/>
                </a:solidFill>
              </a:rPr>
              <a:t>Ambiente de desarrollo, pruebas y producción</a:t>
            </a:r>
            <a:endParaRPr lang="es-AR" dirty="0">
              <a:solidFill>
                <a:schemeClr val="bg1"/>
              </a:solidFill>
            </a:endParaRPr>
          </a:p>
        </p:txBody>
      </p:sp>
      <p:pic>
        <p:nvPicPr>
          <p:cNvPr id="4" name="Picture 6" descr="http://www.sdweb.es/sites/default/files/userfiles/image001.png"/>
          <p:cNvPicPr>
            <a:picLocks noChangeAspect="1" noChangeArrowheads="1"/>
          </p:cNvPicPr>
          <p:nvPr/>
        </p:nvPicPr>
        <p:blipFill>
          <a:blip r:embed="rId3"/>
          <a:srcRect/>
          <a:stretch>
            <a:fillRect/>
          </a:stretch>
        </p:blipFill>
        <p:spPr bwMode="auto">
          <a:xfrm>
            <a:off x="554223" y="2285991"/>
            <a:ext cx="7946867" cy="3761517"/>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Rectángulo"/>
          <p:cNvSpPr/>
          <p:nvPr/>
        </p:nvSpPr>
        <p:spPr>
          <a:xfrm>
            <a:off x="373901" y="1052736"/>
            <a:ext cx="8384132" cy="671851"/>
          </a:xfrm>
          <a:prstGeom prst="rect">
            <a:avLst/>
          </a:prstGeom>
        </p:spPr>
        <p:txBody>
          <a:bodyPr wrap="square">
            <a:spAutoFit/>
          </a:bodyPr>
          <a:lstStyle/>
          <a:p>
            <a:pPr algn="ctr">
              <a:lnSpc>
                <a:spcPct val="150000"/>
              </a:lnSpc>
            </a:pPr>
            <a:r>
              <a:rPr lang="es-CL" sz="2800" b="1" spc="600" dirty="0" smtClean="0">
                <a:solidFill>
                  <a:schemeClr val="tx2"/>
                </a:solidFill>
              </a:rPr>
              <a:t>La Gestión de requerimientos</a:t>
            </a: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pic>
        <p:nvPicPr>
          <p:cNvPr id="3074" name="Picture 2" descr="http://cdn3.ticbeat.com/wp-content/uploads/2011/01/vineta-comprension-requerimiento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876" y="2287709"/>
            <a:ext cx="3528392" cy="3536199"/>
          </a:xfrm>
          <a:prstGeom prst="rect">
            <a:avLst/>
          </a:prstGeom>
          <a:noFill/>
          <a:extLst>
            <a:ext uri="{909E8E84-426E-40DD-AFC4-6F175D3DCCD1}">
              <a14:hiddenFill xmlns:a14="http://schemas.microsoft.com/office/drawing/2010/main">
                <a:solidFill>
                  <a:srgbClr val="FFFFFF"/>
                </a:solidFill>
              </a14:hiddenFill>
            </a:ext>
          </a:extLst>
        </p:spPr>
      </p:pic>
      <p:pic>
        <p:nvPicPr>
          <p:cNvPr id="2" name="01 - Gestión de Requerimientos- El talón de Aquiles de los Proyecto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86147" y="2629340"/>
            <a:ext cx="5071886" cy="2852936"/>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
        <p:nvSpPr>
          <p:cNvPr id="9" name="Rectángulo 8"/>
          <p:cNvSpPr/>
          <p:nvPr/>
        </p:nvSpPr>
        <p:spPr>
          <a:xfrm>
            <a:off x="5364088" y="5593075"/>
            <a:ext cx="1266692" cy="461665"/>
          </a:xfrm>
          <a:prstGeom prst="rect">
            <a:avLst/>
          </a:prstGeom>
          <a:noFill/>
        </p:spPr>
        <p:txBody>
          <a:bodyPr wrap="none" lIns="91440" tIns="45720" rIns="91440" bIns="45720">
            <a:spAutoFit/>
          </a:bodyPr>
          <a:lstStyle/>
          <a:p>
            <a:pPr algn="ctr"/>
            <a:r>
              <a:rPr lang="es-ES" sz="2400" b="1" cap="none" spc="50" dirty="0" smtClean="0">
                <a:ln w="0"/>
                <a:solidFill>
                  <a:schemeClr val="bg2"/>
                </a:solidFill>
                <a:effectLst>
                  <a:innerShdw blurRad="63500" dist="50800" dir="13500000">
                    <a:srgbClr val="000000">
                      <a:alpha val="50000"/>
                    </a:srgbClr>
                  </a:innerShdw>
                </a:effectLst>
              </a:rPr>
              <a:t>7,55min</a:t>
            </a:r>
            <a:endParaRPr lang="es-ES" sz="2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42812801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4015</TotalTime>
  <Words>3735</Words>
  <Application>Microsoft Office PowerPoint</Application>
  <PresentationFormat>Presentación en pantalla (4:3)</PresentationFormat>
  <Paragraphs>421</Paragraphs>
  <Slides>28</Slides>
  <Notes>28</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28</vt:i4>
      </vt:variant>
    </vt:vector>
  </HeadingPairs>
  <TitlesOfParts>
    <vt:vector size="39" baseType="lpstr">
      <vt:lpstr>Andalus</vt:lpstr>
      <vt:lpstr>Arial</vt:lpstr>
      <vt:lpstr>Calibri</vt:lpstr>
      <vt:lpstr>Comic Sans MS</vt:lpstr>
      <vt:lpstr>Copperplate Gothic Bold</vt:lpstr>
      <vt:lpstr>Franklin Gothic Demi Cond</vt:lpstr>
      <vt:lpstr>Impact</vt:lpstr>
      <vt:lpstr>Roboto</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 Final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MATRIZ DE IDEAS INNOVADORAS</dc:title>
  <dc:creator>prometeus</dc:creator>
  <cp:lastModifiedBy>Maria Ignacia Araos C.</cp:lastModifiedBy>
  <cp:revision>414</cp:revision>
  <dcterms:created xsi:type="dcterms:W3CDTF">2012-08-17T05:12:33Z</dcterms:created>
  <dcterms:modified xsi:type="dcterms:W3CDTF">2016-02-24T14:47:45Z</dcterms:modified>
</cp:coreProperties>
</file>